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handoutMasterIdLst>
    <p:handoutMasterId r:id="rId16"/>
  </p:handoutMasterIdLst>
  <p:sldIdLst>
    <p:sldId id="256" r:id="rId2"/>
    <p:sldId id="288" r:id="rId3"/>
    <p:sldId id="273" r:id="rId4"/>
    <p:sldId id="274" r:id="rId5"/>
    <p:sldId id="275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4" autoAdjust="0"/>
    <p:restoredTop sz="94660"/>
  </p:normalViewPr>
  <p:slideViewPr>
    <p:cSldViewPr snapToGrid="0">
      <p:cViewPr>
        <p:scale>
          <a:sx n="200" d="100"/>
          <a:sy n="200" d="100"/>
        </p:scale>
        <p:origin x="-2802" y="-18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5D227-172E-4003-BDAA-E6BC5BD51FA8}" type="doc">
      <dgm:prSet loTypeId="urn:microsoft.com/office/officeart/2008/layout/VerticalCurvedList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B61F76FB-F3D2-4CAF-9AA4-6E18528E2093}">
      <dgm:prSet custT="1"/>
      <dgm:spPr>
        <a:effectLst>
          <a:softEdge rad="31750"/>
        </a:effectLst>
      </dgm:spPr>
      <dgm:t>
        <a:bodyPr/>
        <a:lstStyle/>
        <a:p>
          <a:r>
            <a:rPr lang="ru-RU" sz="2400" b="1" i="0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Цели и задачи проекта</a:t>
          </a:r>
          <a:endParaRPr lang="ru-RU" sz="2400" b="1" i="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EC04B128-EA17-40DF-B185-95CE687A30D6}" type="parTrans" cxnId="{3C7AEE55-084C-475F-88B0-E73EE9597774}">
      <dgm:prSet/>
      <dgm:spPr/>
      <dgm:t>
        <a:bodyPr/>
        <a:lstStyle/>
        <a:p>
          <a:endParaRPr lang="ru-RU" sz="2400" b="1" i="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616EEAFC-BF5A-4A47-AFA1-8DE338816ABF}" type="sibTrans" cxnId="{3C7AEE55-084C-475F-88B0-E73EE9597774}">
      <dgm:prSet/>
      <dgm:spPr/>
      <dgm:t>
        <a:bodyPr/>
        <a:lstStyle/>
        <a:p>
          <a:endParaRPr lang="ru-RU" sz="2400" b="1" i="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FD3F5FBA-8067-40CF-9BA5-D021C5E1C851}">
      <dgm:prSet custT="1"/>
      <dgm:spPr>
        <a:effectLst>
          <a:softEdge rad="31750"/>
        </a:effectLst>
      </dgm:spPr>
      <dgm:t>
        <a:bodyPr/>
        <a:lstStyle/>
        <a:p>
          <a:r>
            <a:rPr lang="ru-RU" sz="2400" b="1" i="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Функциональное покрытие системы</a:t>
          </a:r>
        </a:p>
      </dgm:t>
    </dgm:pt>
    <dgm:pt modelId="{5C6B5024-D5D4-4EC2-AF3F-DBEC35662ABF}" type="parTrans" cxnId="{0CDEF1CF-710D-4C47-800A-3EFB653636CE}">
      <dgm:prSet/>
      <dgm:spPr/>
      <dgm:t>
        <a:bodyPr/>
        <a:lstStyle/>
        <a:p>
          <a:endParaRPr lang="ru-RU" sz="2400" b="1" i="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381156C9-E9DC-43EF-8481-A7D5734A90EB}" type="sibTrans" cxnId="{0CDEF1CF-710D-4C47-800A-3EFB653636CE}">
      <dgm:prSet/>
      <dgm:spPr/>
      <dgm:t>
        <a:bodyPr/>
        <a:lstStyle/>
        <a:p>
          <a:endParaRPr lang="ru-RU" sz="2400" b="1" i="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244B2C61-4D76-4E9A-8BF2-E0779DE1254E}">
      <dgm:prSet custT="1"/>
      <dgm:spPr>
        <a:effectLst>
          <a:softEdge rad="31750"/>
        </a:effectLst>
      </dgm:spPr>
      <dgm:t>
        <a:bodyPr/>
        <a:lstStyle/>
        <a:p>
          <a:r>
            <a:rPr lang="ru-RU" sz="2400" b="1" i="0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Этапы проекта</a:t>
          </a:r>
          <a:endParaRPr lang="ru-RU" sz="2400" b="1" i="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FEF7EA04-194C-4B5B-901D-CDAC7083D64B}" type="parTrans" cxnId="{E597209A-9B7D-40A1-A4D4-5809D613167E}">
      <dgm:prSet/>
      <dgm:spPr/>
      <dgm:t>
        <a:bodyPr/>
        <a:lstStyle/>
        <a:p>
          <a:endParaRPr lang="ru-RU" sz="2400" b="1" i="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B4C6849F-CE12-4A5C-AD4D-796C0D84D81E}" type="sibTrans" cxnId="{E597209A-9B7D-40A1-A4D4-5809D613167E}">
      <dgm:prSet/>
      <dgm:spPr/>
      <dgm:t>
        <a:bodyPr/>
        <a:lstStyle/>
        <a:p>
          <a:endParaRPr lang="ru-RU" sz="2400" b="1" i="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B5CC1886-1D8C-4AE2-98D7-BF5FE1253A1A}">
      <dgm:prSet custT="1"/>
      <dgm:spPr>
        <a:effectLst>
          <a:softEdge rad="31750"/>
        </a:effectLst>
      </dgm:spPr>
      <dgm:t>
        <a:bodyPr/>
        <a:lstStyle/>
        <a:p>
          <a:r>
            <a:rPr lang="ru-RU" sz="2400" b="1" i="0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Результаты</a:t>
          </a:r>
          <a:endParaRPr lang="ru-RU" sz="2400" b="1" i="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4D340C96-F3AC-4496-A73A-CB9C556645A9}" type="parTrans" cxnId="{D158E116-2F1C-4E16-B0E0-5ABD2FC47C3F}">
      <dgm:prSet/>
      <dgm:spPr/>
      <dgm:t>
        <a:bodyPr/>
        <a:lstStyle/>
        <a:p>
          <a:endParaRPr lang="ru-RU" sz="2400" b="1" i="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E47B56BD-CB2A-4785-B747-D539F72695C7}" type="sibTrans" cxnId="{D158E116-2F1C-4E16-B0E0-5ABD2FC47C3F}">
      <dgm:prSet/>
      <dgm:spPr/>
      <dgm:t>
        <a:bodyPr/>
        <a:lstStyle/>
        <a:p>
          <a:endParaRPr lang="ru-RU" sz="2400" b="1" i="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50B7EF4-0A90-4BD5-9103-CB18E8B302A7}">
      <dgm:prSet custT="1"/>
      <dgm:spPr>
        <a:effectLst>
          <a:softEdge rad="31750"/>
        </a:effectLst>
      </dgm:spPr>
      <dgm:t>
        <a:bodyPr/>
        <a:lstStyle/>
        <a:p>
          <a:r>
            <a:rPr lang="ru-RU" sz="2400" b="1" i="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Проблемы и векторы развития</a:t>
          </a:r>
        </a:p>
      </dgm:t>
    </dgm:pt>
    <dgm:pt modelId="{E9A48482-8119-45AA-ACE8-4A5B5F9E47E9}" type="parTrans" cxnId="{2CE07AB2-5E3E-4695-AAE7-0EBE47C6AF1B}">
      <dgm:prSet/>
      <dgm:spPr/>
      <dgm:t>
        <a:bodyPr/>
        <a:lstStyle/>
        <a:p>
          <a:endParaRPr lang="ru-RU" sz="2400" b="1" i="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657D4195-221E-45AA-8CE3-F052D7374BE5}" type="sibTrans" cxnId="{2CE07AB2-5E3E-4695-AAE7-0EBE47C6AF1B}">
      <dgm:prSet/>
      <dgm:spPr/>
      <dgm:t>
        <a:bodyPr/>
        <a:lstStyle/>
        <a:p>
          <a:endParaRPr lang="ru-RU" sz="2400" b="1" i="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C3268814-AE90-407E-90B0-0446A0F67240}" type="pres">
      <dgm:prSet presAssocID="{D7D5D227-172E-4003-BDAA-E6BC5BD51FA8}" presName="Name0" presStyleCnt="0">
        <dgm:presLayoutVars>
          <dgm:chMax val="7"/>
          <dgm:chPref val="7"/>
          <dgm:dir/>
        </dgm:presLayoutVars>
      </dgm:prSet>
      <dgm:spPr/>
    </dgm:pt>
    <dgm:pt modelId="{2CDD6E0E-872F-4D8A-B0E2-17164DA4EDC9}" type="pres">
      <dgm:prSet presAssocID="{D7D5D227-172E-4003-BDAA-E6BC5BD51FA8}" presName="Name1" presStyleCnt="0"/>
      <dgm:spPr/>
    </dgm:pt>
    <dgm:pt modelId="{EBEE3315-E317-4DFE-AB38-3F915F2D4020}" type="pres">
      <dgm:prSet presAssocID="{D7D5D227-172E-4003-BDAA-E6BC5BD51FA8}" presName="cycle" presStyleCnt="0"/>
      <dgm:spPr/>
    </dgm:pt>
    <dgm:pt modelId="{938C350D-E46E-447C-B975-EADD9176BF0A}" type="pres">
      <dgm:prSet presAssocID="{D7D5D227-172E-4003-BDAA-E6BC5BD51FA8}" presName="srcNode" presStyleLbl="node1" presStyleIdx="0" presStyleCnt="5"/>
      <dgm:spPr/>
    </dgm:pt>
    <dgm:pt modelId="{6BC2002E-3366-4487-AC24-DA9E30741E04}" type="pres">
      <dgm:prSet presAssocID="{D7D5D227-172E-4003-BDAA-E6BC5BD51FA8}" presName="conn" presStyleLbl="parChTrans1D2" presStyleIdx="0" presStyleCnt="1"/>
      <dgm:spPr/>
    </dgm:pt>
    <dgm:pt modelId="{8D2F74A0-F654-4045-9941-D905AE57A9DA}" type="pres">
      <dgm:prSet presAssocID="{D7D5D227-172E-4003-BDAA-E6BC5BD51FA8}" presName="extraNode" presStyleLbl="node1" presStyleIdx="0" presStyleCnt="5"/>
      <dgm:spPr/>
    </dgm:pt>
    <dgm:pt modelId="{09A911A8-F0B4-468D-89AE-E66ED0BFC30B}" type="pres">
      <dgm:prSet presAssocID="{D7D5D227-172E-4003-BDAA-E6BC5BD51FA8}" presName="dstNode" presStyleLbl="node1" presStyleIdx="0" presStyleCnt="5"/>
      <dgm:spPr/>
    </dgm:pt>
    <dgm:pt modelId="{364951B4-39F1-47FE-A007-BAC81BDBD3C0}" type="pres">
      <dgm:prSet presAssocID="{B61F76FB-F3D2-4CAF-9AA4-6E18528E2093}" presName="text_1" presStyleLbl="node1" presStyleIdx="0" presStyleCnt="5">
        <dgm:presLayoutVars>
          <dgm:bulletEnabled val="1"/>
        </dgm:presLayoutVars>
      </dgm:prSet>
      <dgm:spPr/>
    </dgm:pt>
    <dgm:pt modelId="{65AEC13F-ABB8-4044-B588-A4BC5B265D35}" type="pres">
      <dgm:prSet presAssocID="{B61F76FB-F3D2-4CAF-9AA4-6E18528E2093}" presName="accent_1" presStyleCnt="0"/>
      <dgm:spPr/>
    </dgm:pt>
    <dgm:pt modelId="{29AE7552-C999-4B0D-8699-FF61996AE604}" type="pres">
      <dgm:prSet presAssocID="{B61F76FB-F3D2-4CAF-9AA4-6E18528E2093}" presName="accentRepeatNode" presStyleLbl="solidFgAcc1" presStyleIdx="0" presStyleCnt="5"/>
      <dgm:spPr/>
    </dgm:pt>
    <dgm:pt modelId="{F3832FB3-010E-4F67-9A6E-EE7E84B7A40C}" type="pres">
      <dgm:prSet presAssocID="{FD3F5FBA-8067-40CF-9BA5-D021C5E1C851}" presName="text_2" presStyleLbl="node1" presStyleIdx="1" presStyleCnt="5">
        <dgm:presLayoutVars>
          <dgm:bulletEnabled val="1"/>
        </dgm:presLayoutVars>
      </dgm:prSet>
      <dgm:spPr/>
    </dgm:pt>
    <dgm:pt modelId="{F2D8A1A7-AD6B-4F93-9344-DF8005071BEE}" type="pres">
      <dgm:prSet presAssocID="{FD3F5FBA-8067-40CF-9BA5-D021C5E1C851}" presName="accent_2" presStyleCnt="0"/>
      <dgm:spPr/>
    </dgm:pt>
    <dgm:pt modelId="{288B5757-4D88-4FC2-BBF1-EE79D145605F}" type="pres">
      <dgm:prSet presAssocID="{FD3F5FBA-8067-40CF-9BA5-D021C5E1C851}" presName="accentRepeatNode" presStyleLbl="solidFgAcc1" presStyleIdx="1" presStyleCnt="5"/>
      <dgm:spPr/>
    </dgm:pt>
    <dgm:pt modelId="{39F07F13-5CA7-4A9D-8AA6-FDCEEAD0FE7C}" type="pres">
      <dgm:prSet presAssocID="{244B2C61-4D76-4E9A-8BF2-E0779DE1254E}" presName="text_3" presStyleLbl="node1" presStyleIdx="2" presStyleCnt="5">
        <dgm:presLayoutVars>
          <dgm:bulletEnabled val="1"/>
        </dgm:presLayoutVars>
      </dgm:prSet>
      <dgm:spPr/>
    </dgm:pt>
    <dgm:pt modelId="{BAF1CFCA-06AC-4DDE-BB32-5731B0AC291E}" type="pres">
      <dgm:prSet presAssocID="{244B2C61-4D76-4E9A-8BF2-E0779DE1254E}" presName="accent_3" presStyleCnt="0"/>
      <dgm:spPr/>
    </dgm:pt>
    <dgm:pt modelId="{A4E60856-2F3B-4E8B-9A0C-28227E3AA016}" type="pres">
      <dgm:prSet presAssocID="{244B2C61-4D76-4E9A-8BF2-E0779DE1254E}" presName="accentRepeatNode" presStyleLbl="solidFgAcc1" presStyleIdx="2" presStyleCnt="5"/>
      <dgm:spPr/>
    </dgm:pt>
    <dgm:pt modelId="{3234084C-83AF-4B88-9C5D-9C1476F983FC}" type="pres">
      <dgm:prSet presAssocID="{B5CC1886-1D8C-4AE2-98D7-BF5FE1253A1A}" presName="text_4" presStyleLbl="node1" presStyleIdx="3" presStyleCnt="5">
        <dgm:presLayoutVars>
          <dgm:bulletEnabled val="1"/>
        </dgm:presLayoutVars>
      </dgm:prSet>
      <dgm:spPr/>
    </dgm:pt>
    <dgm:pt modelId="{D28730A6-826E-4B70-9043-100FCD4AB16F}" type="pres">
      <dgm:prSet presAssocID="{B5CC1886-1D8C-4AE2-98D7-BF5FE1253A1A}" presName="accent_4" presStyleCnt="0"/>
      <dgm:spPr/>
    </dgm:pt>
    <dgm:pt modelId="{9E2F8540-D3CA-45F9-8FD0-06D8B595701B}" type="pres">
      <dgm:prSet presAssocID="{B5CC1886-1D8C-4AE2-98D7-BF5FE1253A1A}" presName="accentRepeatNode" presStyleLbl="solidFgAcc1" presStyleIdx="3" presStyleCnt="5"/>
      <dgm:spPr/>
    </dgm:pt>
    <dgm:pt modelId="{B5067F9C-2B3C-484C-86C3-221ADED77BD8}" type="pres">
      <dgm:prSet presAssocID="{150B7EF4-0A90-4BD5-9103-CB18E8B302A7}" presName="text_5" presStyleLbl="node1" presStyleIdx="4" presStyleCnt="5">
        <dgm:presLayoutVars>
          <dgm:bulletEnabled val="1"/>
        </dgm:presLayoutVars>
      </dgm:prSet>
      <dgm:spPr/>
    </dgm:pt>
    <dgm:pt modelId="{060FFB1F-2916-48A6-825D-8A34D628E6A6}" type="pres">
      <dgm:prSet presAssocID="{150B7EF4-0A90-4BD5-9103-CB18E8B302A7}" presName="accent_5" presStyleCnt="0"/>
      <dgm:spPr/>
    </dgm:pt>
    <dgm:pt modelId="{477349DF-AE0B-4A87-B764-5D099B417099}" type="pres">
      <dgm:prSet presAssocID="{150B7EF4-0A90-4BD5-9103-CB18E8B302A7}" presName="accentRepeatNode" presStyleLbl="solidFgAcc1" presStyleIdx="4" presStyleCnt="5"/>
      <dgm:spPr/>
    </dgm:pt>
  </dgm:ptLst>
  <dgm:cxnLst>
    <dgm:cxn modelId="{0CDEF1CF-710D-4C47-800A-3EFB653636CE}" srcId="{D7D5D227-172E-4003-BDAA-E6BC5BD51FA8}" destId="{FD3F5FBA-8067-40CF-9BA5-D021C5E1C851}" srcOrd="1" destOrd="0" parTransId="{5C6B5024-D5D4-4EC2-AF3F-DBEC35662ABF}" sibTransId="{381156C9-E9DC-43EF-8481-A7D5734A90EB}"/>
    <dgm:cxn modelId="{3C7AEE55-084C-475F-88B0-E73EE9597774}" srcId="{D7D5D227-172E-4003-BDAA-E6BC5BD51FA8}" destId="{B61F76FB-F3D2-4CAF-9AA4-6E18528E2093}" srcOrd="0" destOrd="0" parTransId="{EC04B128-EA17-40DF-B185-95CE687A30D6}" sibTransId="{616EEAFC-BF5A-4A47-AFA1-8DE338816ABF}"/>
    <dgm:cxn modelId="{465A30AC-08E3-4F67-A304-E6C533933C98}" type="presOf" srcId="{150B7EF4-0A90-4BD5-9103-CB18E8B302A7}" destId="{B5067F9C-2B3C-484C-86C3-221ADED77BD8}" srcOrd="0" destOrd="0" presId="urn:microsoft.com/office/officeart/2008/layout/VerticalCurvedList"/>
    <dgm:cxn modelId="{2CE07AB2-5E3E-4695-AAE7-0EBE47C6AF1B}" srcId="{D7D5D227-172E-4003-BDAA-E6BC5BD51FA8}" destId="{150B7EF4-0A90-4BD5-9103-CB18E8B302A7}" srcOrd="4" destOrd="0" parTransId="{E9A48482-8119-45AA-ACE8-4A5B5F9E47E9}" sibTransId="{657D4195-221E-45AA-8CE3-F052D7374BE5}"/>
    <dgm:cxn modelId="{D158E116-2F1C-4E16-B0E0-5ABD2FC47C3F}" srcId="{D7D5D227-172E-4003-BDAA-E6BC5BD51FA8}" destId="{B5CC1886-1D8C-4AE2-98D7-BF5FE1253A1A}" srcOrd="3" destOrd="0" parTransId="{4D340C96-F3AC-4496-A73A-CB9C556645A9}" sibTransId="{E47B56BD-CB2A-4785-B747-D539F72695C7}"/>
    <dgm:cxn modelId="{4BCBBFBE-1E4E-4033-9779-A72A751DC247}" type="presOf" srcId="{244B2C61-4D76-4E9A-8BF2-E0779DE1254E}" destId="{39F07F13-5CA7-4A9D-8AA6-FDCEEAD0FE7C}" srcOrd="0" destOrd="0" presId="urn:microsoft.com/office/officeart/2008/layout/VerticalCurvedList"/>
    <dgm:cxn modelId="{2FFBEB7B-9497-462A-8F50-153604076C79}" type="presOf" srcId="{B61F76FB-F3D2-4CAF-9AA4-6E18528E2093}" destId="{364951B4-39F1-47FE-A007-BAC81BDBD3C0}" srcOrd="0" destOrd="0" presId="urn:microsoft.com/office/officeart/2008/layout/VerticalCurvedList"/>
    <dgm:cxn modelId="{E597209A-9B7D-40A1-A4D4-5809D613167E}" srcId="{D7D5D227-172E-4003-BDAA-E6BC5BD51FA8}" destId="{244B2C61-4D76-4E9A-8BF2-E0779DE1254E}" srcOrd="2" destOrd="0" parTransId="{FEF7EA04-194C-4B5B-901D-CDAC7083D64B}" sibTransId="{B4C6849F-CE12-4A5C-AD4D-796C0D84D81E}"/>
    <dgm:cxn modelId="{5321ED7F-2FB5-4EFB-BAD3-55F789569770}" type="presOf" srcId="{B5CC1886-1D8C-4AE2-98D7-BF5FE1253A1A}" destId="{3234084C-83AF-4B88-9C5D-9C1476F983FC}" srcOrd="0" destOrd="0" presId="urn:microsoft.com/office/officeart/2008/layout/VerticalCurvedList"/>
    <dgm:cxn modelId="{FD6C4551-BBF4-4348-BE96-7F49B25587EA}" type="presOf" srcId="{616EEAFC-BF5A-4A47-AFA1-8DE338816ABF}" destId="{6BC2002E-3366-4487-AC24-DA9E30741E04}" srcOrd="0" destOrd="0" presId="urn:microsoft.com/office/officeart/2008/layout/VerticalCurvedList"/>
    <dgm:cxn modelId="{FAC30059-A945-4E3B-8E4C-50450B124BC2}" type="presOf" srcId="{D7D5D227-172E-4003-BDAA-E6BC5BD51FA8}" destId="{C3268814-AE90-407E-90B0-0446A0F67240}" srcOrd="0" destOrd="0" presId="urn:microsoft.com/office/officeart/2008/layout/VerticalCurvedList"/>
    <dgm:cxn modelId="{E8328B79-3DAA-4011-BAAD-9A6E12C0003C}" type="presOf" srcId="{FD3F5FBA-8067-40CF-9BA5-D021C5E1C851}" destId="{F3832FB3-010E-4F67-9A6E-EE7E84B7A40C}" srcOrd="0" destOrd="0" presId="urn:microsoft.com/office/officeart/2008/layout/VerticalCurvedList"/>
    <dgm:cxn modelId="{CA23805D-D36E-4054-A377-3425CEB26DFA}" type="presParOf" srcId="{C3268814-AE90-407E-90B0-0446A0F67240}" destId="{2CDD6E0E-872F-4D8A-B0E2-17164DA4EDC9}" srcOrd="0" destOrd="0" presId="urn:microsoft.com/office/officeart/2008/layout/VerticalCurvedList"/>
    <dgm:cxn modelId="{4D2959C9-E3DF-46D9-A5CC-3CAA662D6B21}" type="presParOf" srcId="{2CDD6E0E-872F-4D8A-B0E2-17164DA4EDC9}" destId="{EBEE3315-E317-4DFE-AB38-3F915F2D4020}" srcOrd="0" destOrd="0" presId="urn:microsoft.com/office/officeart/2008/layout/VerticalCurvedList"/>
    <dgm:cxn modelId="{8B4B609F-B7C3-4359-A0FB-401B8038E119}" type="presParOf" srcId="{EBEE3315-E317-4DFE-AB38-3F915F2D4020}" destId="{938C350D-E46E-447C-B975-EADD9176BF0A}" srcOrd="0" destOrd="0" presId="urn:microsoft.com/office/officeart/2008/layout/VerticalCurvedList"/>
    <dgm:cxn modelId="{C590619A-C00A-49B2-BDD1-EC1F16CA3088}" type="presParOf" srcId="{EBEE3315-E317-4DFE-AB38-3F915F2D4020}" destId="{6BC2002E-3366-4487-AC24-DA9E30741E04}" srcOrd="1" destOrd="0" presId="urn:microsoft.com/office/officeart/2008/layout/VerticalCurvedList"/>
    <dgm:cxn modelId="{36E0486E-5A21-4624-AD1E-9A0CD767BA00}" type="presParOf" srcId="{EBEE3315-E317-4DFE-AB38-3F915F2D4020}" destId="{8D2F74A0-F654-4045-9941-D905AE57A9DA}" srcOrd="2" destOrd="0" presId="urn:microsoft.com/office/officeart/2008/layout/VerticalCurvedList"/>
    <dgm:cxn modelId="{9E41889E-6CA9-4861-A838-27704CE42758}" type="presParOf" srcId="{EBEE3315-E317-4DFE-AB38-3F915F2D4020}" destId="{09A911A8-F0B4-468D-89AE-E66ED0BFC30B}" srcOrd="3" destOrd="0" presId="urn:microsoft.com/office/officeart/2008/layout/VerticalCurvedList"/>
    <dgm:cxn modelId="{DA755EAC-EAD6-4EBB-BBF9-4FC57776DFFF}" type="presParOf" srcId="{2CDD6E0E-872F-4D8A-B0E2-17164DA4EDC9}" destId="{364951B4-39F1-47FE-A007-BAC81BDBD3C0}" srcOrd="1" destOrd="0" presId="urn:microsoft.com/office/officeart/2008/layout/VerticalCurvedList"/>
    <dgm:cxn modelId="{4E7BA6F1-2B91-4110-A442-6E6C3E1CE39E}" type="presParOf" srcId="{2CDD6E0E-872F-4D8A-B0E2-17164DA4EDC9}" destId="{65AEC13F-ABB8-4044-B588-A4BC5B265D35}" srcOrd="2" destOrd="0" presId="urn:microsoft.com/office/officeart/2008/layout/VerticalCurvedList"/>
    <dgm:cxn modelId="{77B4C9A0-0BA1-4105-A3D4-5C7500D1F84A}" type="presParOf" srcId="{65AEC13F-ABB8-4044-B588-A4BC5B265D35}" destId="{29AE7552-C999-4B0D-8699-FF61996AE604}" srcOrd="0" destOrd="0" presId="urn:microsoft.com/office/officeart/2008/layout/VerticalCurvedList"/>
    <dgm:cxn modelId="{165EEC21-9F5B-47B7-B50D-3C17FD144161}" type="presParOf" srcId="{2CDD6E0E-872F-4D8A-B0E2-17164DA4EDC9}" destId="{F3832FB3-010E-4F67-9A6E-EE7E84B7A40C}" srcOrd="3" destOrd="0" presId="urn:microsoft.com/office/officeart/2008/layout/VerticalCurvedList"/>
    <dgm:cxn modelId="{35E53ED8-BA29-49D6-A9E3-996C4A7440A2}" type="presParOf" srcId="{2CDD6E0E-872F-4D8A-B0E2-17164DA4EDC9}" destId="{F2D8A1A7-AD6B-4F93-9344-DF8005071BEE}" srcOrd="4" destOrd="0" presId="urn:microsoft.com/office/officeart/2008/layout/VerticalCurvedList"/>
    <dgm:cxn modelId="{18B21A0C-CF44-4C9D-92D2-C94C51B60AC0}" type="presParOf" srcId="{F2D8A1A7-AD6B-4F93-9344-DF8005071BEE}" destId="{288B5757-4D88-4FC2-BBF1-EE79D145605F}" srcOrd="0" destOrd="0" presId="urn:microsoft.com/office/officeart/2008/layout/VerticalCurvedList"/>
    <dgm:cxn modelId="{6A0B589A-5772-4BE5-A062-3A7A634ACF73}" type="presParOf" srcId="{2CDD6E0E-872F-4D8A-B0E2-17164DA4EDC9}" destId="{39F07F13-5CA7-4A9D-8AA6-FDCEEAD0FE7C}" srcOrd="5" destOrd="0" presId="urn:microsoft.com/office/officeart/2008/layout/VerticalCurvedList"/>
    <dgm:cxn modelId="{5EF713B5-2A14-4936-B4F3-563402B44891}" type="presParOf" srcId="{2CDD6E0E-872F-4D8A-B0E2-17164DA4EDC9}" destId="{BAF1CFCA-06AC-4DDE-BB32-5731B0AC291E}" srcOrd="6" destOrd="0" presId="urn:microsoft.com/office/officeart/2008/layout/VerticalCurvedList"/>
    <dgm:cxn modelId="{2567F33F-76AE-4F2E-BF12-083FCC81A8E4}" type="presParOf" srcId="{BAF1CFCA-06AC-4DDE-BB32-5731B0AC291E}" destId="{A4E60856-2F3B-4E8B-9A0C-28227E3AA016}" srcOrd="0" destOrd="0" presId="urn:microsoft.com/office/officeart/2008/layout/VerticalCurvedList"/>
    <dgm:cxn modelId="{B9F45938-E1B2-446C-BF88-D719A7523B7C}" type="presParOf" srcId="{2CDD6E0E-872F-4D8A-B0E2-17164DA4EDC9}" destId="{3234084C-83AF-4B88-9C5D-9C1476F983FC}" srcOrd="7" destOrd="0" presId="urn:microsoft.com/office/officeart/2008/layout/VerticalCurvedList"/>
    <dgm:cxn modelId="{27512B56-407E-48A9-A741-286D9CAAD059}" type="presParOf" srcId="{2CDD6E0E-872F-4D8A-B0E2-17164DA4EDC9}" destId="{D28730A6-826E-4B70-9043-100FCD4AB16F}" srcOrd="8" destOrd="0" presId="urn:microsoft.com/office/officeart/2008/layout/VerticalCurvedList"/>
    <dgm:cxn modelId="{D4A5432D-65E3-445D-A52E-796E0E41AC88}" type="presParOf" srcId="{D28730A6-826E-4B70-9043-100FCD4AB16F}" destId="{9E2F8540-D3CA-45F9-8FD0-06D8B595701B}" srcOrd="0" destOrd="0" presId="urn:microsoft.com/office/officeart/2008/layout/VerticalCurvedList"/>
    <dgm:cxn modelId="{6E3BF7E4-7BC0-4413-AE8B-B8EC66557BC1}" type="presParOf" srcId="{2CDD6E0E-872F-4D8A-B0E2-17164DA4EDC9}" destId="{B5067F9C-2B3C-484C-86C3-221ADED77BD8}" srcOrd="9" destOrd="0" presId="urn:microsoft.com/office/officeart/2008/layout/VerticalCurvedList"/>
    <dgm:cxn modelId="{28A48052-9360-42C6-AD1D-555A0E8CC39F}" type="presParOf" srcId="{2CDD6E0E-872F-4D8A-B0E2-17164DA4EDC9}" destId="{060FFB1F-2916-48A6-825D-8A34D628E6A6}" srcOrd="10" destOrd="0" presId="urn:microsoft.com/office/officeart/2008/layout/VerticalCurvedList"/>
    <dgm:cxn modelId="{24B4701D-F814-46D6-845C-3AC98F425364}" type="presParOf" srcId="{060FFB1F-2916-48A6-825D-8A34D628E6A6}" destId="{477349DF-AE0B-4A87-B764-5D099B4170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2002E-3366-4487-AC24-DA9E30741E04}">
      <dsp:nvSpPr>
        <dsp:cNvPr id="0" name=""/>
        <dsp:cNvSpPr/>
      </dsp:nvSpPr>
      <dsp:spPr>
        <a:xfrm>
          <a:off x="-4699608" y="-720412"/>
          <a:ext cx="5597872" cy="5597872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951B4-39F1-47FE-A007-BAC81BDBD3C0}">
      <dsp:nvSpPr>
        <dsp:cNvPr id="0" name=""/>
        <dsp:cNvSpPr/>
      </dsp:nvSpPr>
      <dsp:spPr>
        <a:xfrm>
          <a:off x="393136" y="259732"/>
          <a:ext cx="6951850" cy="519797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softEdge rad="3175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58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Цели и задачи проекта</a:t>
          </a:r>
          <a:endParaRPr lang="ru-RU" sz="2400" b="1" i="0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393136" y="259732"/>
        <a:ext cx="6951850" cy="519797"/>
      </dsp:txXfrm>
    </dsp:sp>
    <dsp:sp modelId="{29AE7552-C999-4B0D-8699-FF61996AE604}">
      <dsp:nvSpPr>
        <dsp:cNvPr id="0" name=""/>
        <dsp:cNvSpPr/>
      </dsp:nvSpPr>
      <dsp:spPr>
        <a:xfrm>
          <a:off x="68263" y="194757"/>
          <a:ext cx="649746" cy="649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32FB3-010E-4F67-9A6E-EE7E84B7A40C}">
      <dsp:nvSpPr>
        <dsp:cNvPr id="0" name=""/>
        <dsp:cNvSpPr/>
      </dsp:nvSpPr>
      <dsp:spPr>
        <a:xfrm>
          <a:off x="765607" y="1039178"/>
          <a:ext cx="6579378" cy="519797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softEdge rad="3175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58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Функциональное покрытие системы</a:t>
          </a:r>
        </a:p>
      </dsp:txBody>
      <dsp:txXfrm>
        <a:off x="765607" y="1039178"/>
        <a:ext cx="6579378" cy="519797"/>
      </dsp:txXfrm>
    </dsp:sp>
    <dsp:sp modelId="{288B5757-4D88-4FC2-BBF1-EE79D145605F}">
      <dsp:nvSpPr>
        <dsp:cNvPr id="0" name=""/>
        <dsp:cNvSpPr/>
      </dsp:nvSpPr>
      <dsp:spPr>
        <a:xfrm>
          <a:off x="440734" y="974204"/>
          <a:ext cx="649746" cy="649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07F13-5CA7-4A9D-8AA6-FDCEEAD0FE7C}">
      <dsp:nvSpPr>
        <dsp:cNvPr id="0" name=""/>
        <dsp:cNvSpPr/>
      </dsp:nvSpPr>
      <dsp:spPr>
        <a:xfrm>
          <a:off x="879926" y="1818625"/>
          <a:ext cx="6465060" cy="519797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softEdge rad="3175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58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Этапы проекта</a:t>
          </a:r>
          <a:endParaRPr lang="ru-RU" sz="2400" b="1" i="0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879926" y="1818625"/>
        <a:ext cx="6465060" cy="519797"/>
      </dsp:txXfrm>
    </dsp:sp>
    <dsp:sp modelId="{A4E60856-2F3B-4E8B-9A0C-28227E3AA016}">
      <dsp:nvSpPr>
        <dsp:cNvPr id="0" name=""/>
        <dsp:cNvSpPr/>
      </dsp:nvSpPr>
      <dsp:spPr>
        <a:xfrm>
          <a:off x="555053" y="1753650"/>
          <a:ext cx="649746" cy="649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4084C-83AF-4B88-9C5D-9C1476F983FC}">
      <dsp:nvSpPr>
        <dsp:cNvPr id="0" name=""/>
        <dsp:cNvSpPr/>
      </dsp:nvSpPr>
      <dsp:spPr>
        <a:xfrm>
          <a:off x="765607" y="2598071"/>
          <a:ext cx="6579378" cy="519797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softEdge rad="3175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58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Результаты</a:t>
          </a:r>
          <a:endParaRPr lang="ru-RU" sz="2400" b="1" i="0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765607" y="2598071"/>
        <a:ext cx="6579378" cy="519797"/>
      </dsp:txXfrm>
    </dsp:sp>
    <dsp:sp modelId="{9E2F8540-D3CA-45F9-8FD0-06D8B595701B}">
      <dsp:nvSpPr>
        <dsp:cNvPr id="0" name=""/>
        <dsp:cNvSpPr/>
      </dsp:nvSpPr>
      <dsp:spPr>
        <a:xfrm>
          <a:off x="440734" y="2533097"/>
          <a:ext cx="649746" cy="649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67F9C-2B3C-484C-86C3-221ADED77BD8}">
      <dsp:nvSpPr>
        <dsp:cNvPr id="0" name=""/>
        <dsp:cNvSpPr/>
      </dsp:nvSpPr>
      <dsp:spPr>
        <a:xfrm>
          <a:off x="393136" y="3377518"/>
          <a:ext cx="6951850" cy="519797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softEdge rad="3175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58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Проблемы и векторы развития</a:t>
          </a:r>
        </a:p>
      </dsp:txBody>
      <dsp:txXfrm>
        <a:off x="393136" y="3377518"/>
        <a:ext cx="6951850" cy="519797"/>
      </dsp:txXfrm>
    </dsp:sp>
    <dsp:sp modelId="{477349DF-AE0B-4A87-B764-5D099B417099}">
      <dsp:nvSpPr>
        <dsp:cNvPr id="0" name=""/>
        <dsp:cNvSpPr/>
      </dsp:nvSpPr>
      <dsp:spPr>
        <a:xfrm>
          <a:off x="68263" y="3312543"/>
          <a:ext cx="649746" cy="649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D856E103-038D-42EF-951F-67AE1719F34C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3159EA7F-D979-40CB-AEBA-C84639AF0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0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9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6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8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3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4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70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3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87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4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7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1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3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0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447925" y="87315"/>
            <a:ext cx="6515099" cy="106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EDCA9D8-8608-4DAA-B696-AE284B29205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AADA58-0216-41E7-95B2-5D7CA83370CE}" type="slidenum">
              <a:rPr lang="ru-RU" smtClean="0"/>
              <a:t>‹#›</a:t>
            </a:fld>
            <a:endParaRPr lang="ru-RU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14300" y="1238250"/>
            <a:ext cx="8848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3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kern="120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iBz86h5PfPAhVCD5oKHRiwALAQjRwIBw&amp;url=https://hh.ru/employer/1512281&amp;psig=AFQjCNFCA5pJZ9GmBCGcuZjdXBIDJc-0wg&amp;ust=1477547702539982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mailto:info@axioma-soft.ru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xioma-soft.ru/" TargetMode="External"/><Relationship Id="rId5" Type="http://schemas.openxmlformats.org/officeDocument/2006/relationships/hyperlink" Target="mailto:info@rtcomm.ru" TargetMode="External"/><Relationship Id="rId4" Type="http://schemas.openxmlformats.org/officeDocument/2006/relationships/hyperlink" Target="http://www.rtcomm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ahUKEwiBz86h5PfPAhVCD5oKHRiwALAQjRwIBw&amp;url=https://hh.ru/employer/1512281&amp;psig=AFQjCNFCA5pJZ9GmBCGcuZjdXBIDJc-0wg&amp;ust=147754770253998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ru/url?sa=i&amp;rct=j&amp;q=&amp;esrc=s&amp;source=images&amp;cd=&amp;cad=rja&amp;uact=8&amp;ved=0ahUKEwiBz86h5PfPAhVCD5oKHRiwALAQjRwIBw&amp;url=https://hh.ru/employer/1512281&amp;psig=AFQjCNFCA5pJZ9GmBCGcuZjdXBIDJc-0wg&amp;ust=14775477025399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43374" y="3133635"/>
            <a:ext cx="48482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Внедрение системы бюджетного управления в </a:t>
            </a:r>
          </a:p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АО «РТКомм.РУ» на базе «1С:Управление холдингом»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" y="6257835"/>
            <a:ext cx="8991601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Докладчик: Терентьева Дарья, </a:t>
            </a:r>
          </a:p>
          <a:p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Руководитель отдела финансового учета, АО «РТКомм.РУ»</a:t>
            </a:r>
          </a:p>
          <a:p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&amp;Kcy;&amp;acy;&amp;rcy;&amp;tcy;&amp;icy;&amp;ncy;&amp;kcy;&amp;icy; &amp;pcy;&amp;ocy; &amp;zcy;&amp;acy;&amp;pcy;&amp;rcy;&amp;ocy;&amp;scy;&amp;ucy; &amp;rcy;&amp;ocy;&amp;scy;&amp;tcy;&amp;iecy;&amp;lcy;&amp;iecy;&amp;kcy;&amp;ocy;&amp;mcy; &amp;bcy;&amp;iecy;&amp;zcy; &amp;fcy;&amp;ocy;&amp;n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2" b="97516" l="4070" r="96221">
                        <a14:foregroundMark x1="17442" y1="84472" x2="17442" y2="84472"/>
                        <a14:foregroundMark x1="21221" y1="90373" x2="21221" y2="90373"/>
                        <a14:foregroundMark x1="29360" y1="89752" x2="29360" y2="89752"/>
                        <a14:foregroundMark x1="38081" y1="90062" x2="38081" y2="90062"/>
                        <a14:foregroundMark x1="42442" y1="90373" x2="42442" y2="90373"/>
                        <a14:foregroundMark x1="51744" y1="90062" x2="51744" y2="90062"/>
                        <a14:foregroundMark x1="62209" y1="89130" x2="62209" y2="89130"/>
                        <a14:foregroundMark x1="67733" y1="89441" x2="67733" y2="89441"/>
                        <a14:foregroundMark x1="74709" y1="89130" x2="74709" y2="89130"/>
                        <a14:foregroundMark x1="82849" y1="89752" x2="82849" y2="89752"/>
                        <a14:backgroundMark x1="45349" y1="87578" x2="45349" y2="87578"/>
                        <a14:backgroundMark x1="61919" y1="87578" x2="61919" y2="87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64" y="5758437"/>
            <a:ext cx="1067036" cy="998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49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Результаты</a:t>
            </a:r>
            <a:br>
              <a:rPr lang="ru-RU" dirty="0"/>
            </a:br>
            <a:r>
              <a:rPr lang="ru-RU" sz="2400" i="1" dirty="0"/>
              <a:t>Порядок формирования данных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601" y="1261095"/>
            <a:ext cx="877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Оптимизация инструментов формирования данных в сводной таблице в рамках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" y="1549592"/>
            <a:ext cx="1260535" cy="12257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3369" y="4359506"/>
            <a:ext cx="797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Реализовано автоматическое определение всех параметров на основании документа управления отчетным периодом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6414" y="1983682"/>
            <a:ext cx="7594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Добавлена альтернативная форма ввода данных по дополнительным аналитическим измерениям показателей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458" y="2236024"/>
            <a:ext cx="4474387" cy="1124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94114" y="3323475"/>
            <a:ext cx="7710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Интегрированы в форму сводной таблицы элементы управления процессом согласования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" y="2782917"/>
            <a:ext cx="1260535" cy="12257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686" y="3612257"/>
            <a:ext cx="5986732" cy="75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974503" y="4077418"/>
            <a:ext cx="5844000" cy="220213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0" r="14228"/>
          <a:stretch/>
        </p:blipFill>
        <p:spPr>
          <a:xfrm>
            <a:off x="103337" y="4244020"/>
            <a:ext cx="1081176" cy="9463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004" y="4752598"/>
            <a:ext cx="5494020" cy="85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379260" y="5637056"/>
            <a:ext cx="776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Пользователь выбирает 1 параметр вместо 3 (период начала, период окончания, сценарий).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Контроль соответствия вида отчета по организационной единице осуществляется на основании соответствующего регламента.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Отсутствует возможность формирования данных по сценарию, виду отчета, организации или периоду, если соответствие всех параметров не определено в документе управления периодом.</a:t>
            </a:r>
          </a:p>
        </p:txBody>
      </p:sp>
      <p:pic>
        <p:nvPicPr>
          <p:cNvPr id="15" name="Picture 2" descr="Картинки по запросу аксиома-софт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" y="6378390"/>
            <a:ext cx="1347716" cy="352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Стрелка: круговая 78"/>
          <p:cNvSpPr/>
          <p:nvPr/>
        </p:nvSpPr>
        <p:spPr>
          <a:xfrm rot="459410" flipV="1">
            <a:off x="-113524" y="-1758635"/>
            <a:ext cx="6286757" cy="5961072"/>
          </a:xfrm>
          <a:prstGeom prst="circularArrow">
            <a:avLst>
              <a:gd name="adj1" fmla="val 12500"/>
              <a:gd name="adj2" fmla="val 1506292"/>
              <a:gd name="adj3" fmla="val 20457681"/>
              <a:gd name="adj4" fmla="val 16799198"/>
              <a:gd name="adj5" fmla="val 12500"/>
            </a:avLst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Результаты</a:t>
            </a:r>
            <a:br>
              <a:rPr lang="ru-RU" dirty="0"/>
            </a:br>
            <a:r>
              <a:rPr lang="ru-RU" sz="2400" i="1" dirty="0"/>
              <a:t>Консолидация и подъем данных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3343625" y="1427721"/>
            <a:ext cx="4618669" cy="2127430"/>
            <a:chOff x="3105510" y="1483437"/>
            <a:chExt cx="4618669" cy="21274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3105510" y="3310082"/>
              <a:ext cx="857670" cy="2984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Соединитель: уступ 16"/>
            <p:cNvCxnSpPr>
              <a:stCxn id="29" idx="2"/>
              <a:endCxn id="7" idx="0"/>
            </p:cNvCxnSpPr>
            <p:nvPr/>
          </p:nvCxnSpPr>
          <p:spPr>
            <a:xfrm rot="5400000">
              <a:off x="3798319" y="2716386"/>
              <a:ext cx="329722" cy="85767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Соединитель: уступ 17"/>
            <p:cNvCxnSpPr>
              <a:stCxn id="29" idx="2"/>
              <a:endCxn id="27" idx="0"/>
            </p:cNvCxnSpPr>
            <p:nvPr/>
          </p:nvCxnSpPr>
          <p:spPr>
            <a:xfrm rot="16200000" flipH="1">
              <a:off x="4290947" y="3081428"/>
              <a:ext cx="332057" cy="129920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: скругленные углы 26"/>
            <p:cNvSpPr/>
            <p:nvPr/>
          </p:nvSpPr>
          <p:spPr>
            <a:xfrm>
              <a:off x="4093100" y="3312417"/>
              <a:ext cx="857670" cy="2984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: скругленные углы 28"/>
            <p:cNvSpPr/>
            <p:nvPr/>
          </p:nvSpPr>
          <p:spPr>
            <a:xfrm>
              <a:off x="3963180" y="2681910"/>
              <a:ext cx="857670" cy="2984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: скругленные углы 33"/>
            <p:cNvSpPr/>
            <p:nvPr/>
          </p:nvSpPr>
          <p:spPr>
            <a:xfrm>
              <a:off x="5249685" y="3310082"/>
              <a:ext cx="857670" cy="2984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Соединитель: уступ 34"/>
            <p:cNvCxnSpPr>
              <a:stCxn id="38" idx="2"/>
              <a:endCxn id="34" idx="0"/>
            </p:cNvCxnSpPr>
            <p:nvPr/>
          </p:nvCxnSpPr>
          <p:spPr>
            <a:xfrm rot="5400000">
              <a:off x="5857856" y="2798689"/>
              <a:ext cx="332058" cy="690729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Соединитель: уступ 35"/>
            <p:cNvCxnSpPr>
              <a:stCxn id="38" idx="2"/>
              <a:endCxn id="37" idx="0"/>
            </p:cNvCxnSpPr>
            <p:nvPr/>
          </p:nvCxnSpPr>
          <p:spPr>
            <a:xfrm rot="16200000" flipH="1">
              <a:off x="6350483" y="2996789"/>
              <a:ext cx="334393" cy="29686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Прямоугольник: скругленные углы 36"/>
            <p:cNvSpPr/>
            <p:nvPr/>
          </p:nvSpPr>
          <p:spPr>
            <a:xfrm>
              <a:off x="6237275" y="3312417"/>
              <a:ext cx="857670" cy="2984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: скругленные углы 37"/>
            <p:cNvSpPr/>
            <p:nvPr/>
          </p:nvSpPr>
          <p:spPr>
            <a:xfrm>
              <a:off x="5940414" y="2679574"/>
              <a:ext cx="857670" cy="2984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: скругленные углы 40"/>
            <p:cNvSpPr/>
            <p:nvPr/>
          </p:nvSpPr>
          <p:spPr>
            <a:xfrm>
              <a:off x="4951797" y="2679574"/>
              <a:ext cx="857670" cy="2984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: скругленные углы 43"/>
            <p:cNvSpPr/>
            <p:nvPr/>
          </p:nvSpPr>
          <p:spPr>
            <a:xfrm>
              <a:off x="4509471" y="2082674"/>
              <a:ext cx="857670" cy="2984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/>
            <p:cNvSpPr/>
            <p:nvPr/>
          </p:nvSpPr>
          <p:spPr>
            <a:xfrm>
              <a:off x="5660009" y="2082674"/>
              <a:ext cx="857670" cy="2984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: скругленные углы 45"/>
            <p:cNvSpPr/>
            <p:nvPr/>
          </p:nvSpPr>
          <p:spPr>
            <a:xfrm>
              <a:off x="6866509" y="2081895"/>
              <a:ext cx="857670" cy="2984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: скругленные углы 46"/>
            <p:cNvSpPr/>
            <p:nvPr/>
          </p:nvSpPr>
          <p:spPr>
            <a:xfrm>
              <a:off x="5050308" y="1483437"/>
              <a:ext cx="857670" cy="2984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Соединитель: уступ 47"/>
            <p:cNvCxnSpPr>
              <a:stCxn id="44" idx="2"/>
              <a:endCxn id="29" idx="0"/>
            </p:cNvCxnSpPr>
            <p:nvPr/>
          </p:nvCxnSpPr>
          <p:spPr>
            <a:xfrm rot="5400000">
              <a:off x="4514768" y="2258372"/>
              <a:ext cx="300786" cy="54629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Соединитель: уступ 50"/>
            <p:cNvCxnSpPr>
              <a:stCxn id="44" idx="2"/>
              <a:endCxn id="41" idx="0"/>
            </p:cNvCxnSpPr>
            <p:nvPr/>
          </p:nvCxnSpPr>
          <p:spPr>
            <a:xfrm rot="16200000" flipH="1">
              <a:off x="5010244" y="2309186"/>
              <a:ext cx="298450" cy="44232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Соединитель: уступ 53"/>
            <p:cNvCxnSpPr>
              <a:stCxn id="44" idx="2"/>
              <a:endCxn id="38" idx="0"/>
            </p:cNvCxnSpPr>
            <p:nvPr/>
          </p:nvCxnSpPr>
          <p:spPr>
            <a:xfrm rot="16200000" flipH="1">
              <a:off x="5504552" y="1814877"/>
              <a:ext cx="298450" cy="1430943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Соединитель: уступ 56"/>
            <p:cNvCxnSpPr>
              <a:stCxn id="47" idx="2"/>
              <a:endCxn id="44" idx="0"/>
            </p:cNvCxnSpPr>
            <p:nvPr/>
          </p:nvCxnSpPr>
          <p:spPr>
            <a:xfrm rot="5400000">
              <a:off x="5058332" y="1661862"/>
              <a:ext cx="300787" cy="540837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Соединитель: уступ 60"/>
            <p:cNvCxnSpPr>
              <a:stCxn id="47" idx="2"/>
              <a:endCxn id="45" idx="0"/>
            </p:cNvCxnSpPr>
            <p:nvPr/>
          </p:nvCxnSpPr>
          <p:spPr>
            <a:xfrm rot="16200000" flipH="1">
              <a:off x="5633600" y="1627429"/>
              <a:ext cx="300787" cy="60970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Соединитель: уступ 63"/>
            <p:cNvCxnSpPr>
              <a:stCxn id="47" idx="2"/>
              <a:endCxn id="46" idx="0"/>
            </p:cNvCxnSpPr>
            <p:nvPr/>
          </p:nvCxnSpPr>
          <p:spPr>
            <a:xfrm rot="16200000" flipH="1">
              <a:off x="6237239" y="1023790"/>
              <a:ext cx="300008" cy="181620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20543" y="1341789"/>
            <a:ext cx="4654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Формирование данных осуществляется на </a:t>
            </a:r>
          </a:p>
          <a:p>
            <a:r>
              <a:rPr lang="ru-RU" dirty="0"/>
              <a:t>4-х уровнях с поэтапным подъемом данных и классической консолидацией на уровне ГК РТКОММ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09292" y="3251314"/>
            <a:ext cx="44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АЦ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127539" y="2650595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ЦФО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72616" y="2031838"/>
            <a:ext cx="564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ДЗО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576298" y="1393843"/>
            <a:ext cx="1217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ГК РТКОММ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0" y="3848021"/>
            <a:ext cx="2982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Возможность в автоматическом режиме осуществлять формирование данных на любом уровне с целью анализа эффектов от изменений на уровне АЦ или ЦФО </a:t>
            </a: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229" y="3848021"/>
            <a:ext cx="6274912" cy="2863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70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67" grpId="0"/>
      <p:bldP spid="68" grpId="0"/>
      <p:bldP spid="69" grpId="0"/>
      <p:bldP spid="70" grpId="0"/>
      <p:bldP spid="71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046" y="4983480"/>
            <a:ext cx="5510703" cy="119303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47925" y="87315"/>
            <a:ext cx="6515099" cy="1065210"/>
          </a:xfrm>
        </p:spPr>
        <p:txBody>
          <a:bodyPr/>
          <a:lstStyle/>
          <a:p>
            <a:pPr algn="r"/>
            <a:r>
              <a:rPr lang="ru-RU" dirty="0"/>
              <a:t>Результаты</a:t>
            </a:r>
            <a:br>
              <a:rPr lang="ru-RU" dirty="0"/>
            </a:br>
            <a:r>
              <a:rPr lang="ru-RU" sz="2400" i="1" dirty="0"/>
              <a:t>Интеграция</a:t>
            </a:r>
            <a:r>
              <a:rPr lang="en-US" sz="2400" i="1" dirty="0"/>
              <a:t> </a:t>
            </a:r>
            <a:r>
              <a:rPr lang="ru-RU" sz="2400" i="1" dirty="0"/>
              <a:t>с учетными системами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94" y="1489083"/>
            <a:ext cx="6835306" cy="36778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9" y="2610999"/>
            <a:ext cx="1049687" cy="11651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82" y="2112266"/>
            <a:ext cx="790575" cy="55245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83154" y="1599393"/>
            <a:ext cx="2297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Типовые механизмы УХ по обмену данными с системами 1С</a:t>
            </a:r>
          </a:p>
        </p:txBody>
      </p:sp>
      <p:cxnSp>
        <p:nvCxnSpPr>
          <p:cNvPr id="17" name="Прямая соединительная линия 16"/>
          <p:cNvCxnSpPr>
            <a:stCxn id="12" idx="4"/>
          </p:cNvCxnSpPr>
          <p:nvPr/>
        </p:nvCxnSpPr>
        <p:spPr>
          <a:xfrm>
            <a:off x="2569670" y="2664716"/>
            <a:ext cx="516430" cy="522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45" y="4983480"/>
            <a:ext cx="3724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Загрузка фактических данных из учетных систем осуществляется через внешние файлы с жесткой табличной структурой.</a:t>
            </a:r>
          </a:p>
          <a:p>
            <a:r>
              <a:rPr lang="ru-RU" dirty="0"/>
              <a:t>Настройка выгрузки в соответствующем формате осуществляется на стороне учетной системы с использованием таблиц соответствия оборотов и остатков по счетам показателям бюджетов. </a:t>
            </a:r>
          </a:p>
        </p:txBody>
      </p:sp>
    </p:spTree>
    <p:extLst>
      <p:ext uri="{BB962C8B-B14F-4D97-AF65-F5344CB8AC3E}">
        <p14:creationId xmlns:p14="http://schemas.microsoft.com/office/powerpoint/2010/main" val="415195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47925" y="87315"/>
            <a:ext cx="6515099" cy="1065210"/>
          </a:xfrm>
        </p:spPr>
        <p:txBody>
          <a:bodyPr/>
          <a:lstStyle/>
          <a:p>
            <a:pPr algn="r"/>
            <a:r>
              <a:rPr lang="ru-RU" dirty="0"/>
              <a:t>Результаты</a:t>
            </a:r>
            <a:br>
              <a:rPr lang="ru-RU" dirty="0"/>
            </a:br>
            <a:r>
              <a:rPr lang="ru-RU" sz="2400" i="1" dirty="0"/>
              <a:t>Аналитическая отчетность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2589" y="2461873"/>
            <a:ext cx="7203056" cy="2448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7057" y="1245632"/>
            <a:ext cx="3484753" cy="1216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3969" y="1420426"/>
            <a:ext cx="469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Детально параметризованная структура модели данных дает максимально гибкие настройки для построения отчетности.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969" y="5373106"/>
            <a:ext cx="50036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Реализация дополнительных справочников и таблиц соответствия для построения аналитической отчетности</a:t>
            </a:r>
          </a:p>
          <a:p>
            <a:r>
              <a:rPr lang="ru-RU" dirty="0"/>
              <a:t>в соответствии с требованиями ГК Ростелеком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1344" y="4852185"/>
            <a:ext cx="3364301" cy="199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089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73360" y="1182745"/>
            <a:ext cx="577475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</a:t>
            </a:r>
          </a:p>
        </p:txBody>
      </p:sp>
      <p:pic>
        <p:nvPicPr>
          <p:cNvPr id="5" name="Рисунок 4" descr="&amp;Rcy;&amp;Tcy;&amp;Kcy;&amp;Ocy;&amp;Mcy;&amp;M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81" y="2708839"/>
            <a:ext cx="1812811" cy="1055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" y="3028016"/>
            <a:ext cx="2628575" cy="7359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761781" y="4573003"/>
            <a:ext cx="3700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АО «</a:t>
            </a:r>
            <a:r>
              <a:rPr lang="ru-RU" b="1" dirty="0" err="1"/>
              <a:t>РТКомм.РУ</a:t>
            </a:r>
            <a:r>
              <a:rPr lang="ru-RU" b="1" dirty="0"/>
              <a:t>» </a:t>
            </a:r>
          </a:p>
          <a:p>
            <a:r>
              <a:rPr lang="ru-RU" dirty="0"/>
              <a:t>142784 г. Москва, п. Московский, Киевское ш., 22-й км, </a:t>
            </a:r>
            <a:r>
              <a:rPr lang="ru-RU" dirty="0" err="1"/>
              <a:t>домовл</a:t>
            </a:r>
            <a:r>
              <a:rPr lang="ru-RU" dirty="0"/>
              <a:t>. 6, стр. 1 </a:t>
            </a:r>
            <a:br>
              <a:rPr lang="ru-RU" dirty="0"/>
            </a:br>
            <a:r>
              <a:rPr lang="ru-RU" dirty="0"/>
              <a:t>+7 (495) 988-77-78 </a:t>
            </a:r>
            <a:br>
              <a:rPr lang="ru-RU" dirty="0"/>
            </a:br>
            <a:r>
              <a:rPr lang="ru-RU" dirty="0"/>
              <a:t>+7 (495) 988-39-96 (автоинформатор) </a:t>
            </a:r>
            <a:br>
              <a:rPr lang="ru-RU" dirty="0"/>
            </a:br>
            <a:r>
              <a:rPr lang="ru-RU" dirty="0"/>
              <a:t>+7 (495) 988-77-76 (факс) </a:t>
            </a:r>
            <a:br>
              <a:rPr lang="ru-RU" dirty="0"/>
            </a:br>
            <a:r>
              <a:rPr lang="en-US" dirty="0">
                <a:hlinkClick r:id="rId4"/>
              </a:rPr>
              <a:t>www.rtcomm.ru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hlinkClick r:id="rId5"/>
              </a:rPr>
              <a:t>info@rtcomm.ru</a:t>
            </a:r>
            <a:r>
              <a:rPr lang="ru-RU" dirty="0"/>
              <a:t> </a:t>
            </a:r>
            <a:endParaRPr lang="ru-RU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4542" y="3876090"/>
            <a:ext cx="4341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Терентьева Дарья </a:t>
            </a:r>
          </a:p>
          <a:p>
            <a:r>
              <a:rPr lang="ru-RU" sz="1600" i="1" dirty="0"/>
              <a:t>Руководитель отдела финансового учета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8322" y="4365254"/>
            <a:ext cx="37852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6"/>
            </a:endParaRPr>
          </a:p>
          <a:p>
            <a:r>
              <a:rPr lang="ru-RU" b="1" dirty="0"/>
              <a:t>ООО «АКСИОМА-СОФТ» </a:t>
            </a:r>
          </a:p>
          <a:p>
            <a:r>
              <a:rPr lang="ru-RU" dirty="0"/>
              <a:t>129626 Москва, 3-я </a:t>
            </a:r>
            <a:r>
              <a:rPr lang="ru-RU" dirty="0" err="1"/>
              <a:t>Мытищинская</a:t>
            </a:r>
            <a:r>
              <a:rPr lang="ru-RU" dirty="0"/>
              <a:t> улица, 3с1 офис 713</a:t>
            </a:r>
          </a:p>
          <a:p>
            <a:endParaRPr lang="en-US" dirty="0">
              <a:hlinkClick r:id="rId6"/>
            </a:endParaRPr>
          </a:p>
          <a:p>
            <a:r>
              <a:rPr lang="ru-RU" dirty="0"/>
              <a:t>+7 (495) 66-55-097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8323" y="5865665"/>
            <a:ext cx="3225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6"/>
              </a:rPr>
              <a:t>www.axioma-soft.ru</a:t>
            </a:r>
            <a:r>
              <a:rPr lang="ru-RU" dirty="0"/>
              <a:t> </a:t>
            </a:r>
          </a:p>
          <a:p>
            <a:r>
              <a:rPr lang="ru-RU" dirty="0">
                <a:hlinkClick r:id="rId7"/>
              </a:rPr>
              <a:t>info@axioma-soft.ru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73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О компании</a:t>
            </a: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rcy;&amp;ocy;&amp;scy;&amp;tcy;&amp;iecy;&amp;lcy;&amp;iecy;&amp;kcy;&amp;ocy;&amp;mcy; &amp;bcy;&amp;iecy;&amp;zcy; &amp;fcy;&amp;ocy;&amp;n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2" b="97516" l="4070" r="96221">
                        <a14:foregroundMark x1="17442" y1="84472" x2="17442" y2="84472"/>
                        <a14:foregroundMark x1="21221" y1="90373" x2="21221" y2="90373"/>
                        <a14:foregroundMark x1="29360" y1="89752" x2="29360" y2="89752"/>
                        <a14:foregroundMark x1="38081" y1="90062" x2="38081" y2="90062"/>
                        <a14:foregroundMark x1="42442" y1="90373" x2="42442" y2="90373"/>
                        <a14:foregroundMark x1="51744" y1="90062" x2="51744" y2="90062"/>
                        <a14:foregroundMark x1="62209" y1="89130" x2="62209" y2="89130"/>
                        <a14:foregroundMark x1="67733" y1="89441" x2="67733" y2="89441"/>
                        <a14:foregroundMark x1="74709" y1="89130" x2="74709" y2="89130"/>
                        <a14:foregroundMark x1="82849" y1="89752" x2="82849" y2="89752"/>
                        <a14:backgroundMark x1="45349" y1="87578" x2="45349" y2="87578"/>
                        <a14:backgroundMark x1="61919" y1="87578" x2="61919" y2="87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60" y="1310639"/>
            <a:ext cx="1067036" cy="998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180" y="1226819"/>
            <a:ext cx="732282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dirty="0">
                <a:ln w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 АО «РТКомм.РУ», созданная в 2000 году, является лидером российского рынка телекоммуникаций и центром компетенций по спутниковой связи в группе компаний «Ростелеком». </a:t>
            </a:r>
            <a:endParaRPr lang="ru-RU" dirty="0">
              <a:ln w="0"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пятиугольник 4"/>
          <p:cNvSpPr/>
          <p:nvPr/>
        </p:nvSpPr>
        <p:spPr>
          <a:xfrm>
            <a:off x="358140" y="2050181"/>
            <a:ext cx="7178040" cy="27963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Вид деятельности: Телекоммуникации, спутниковая связь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" y="2367915"/>
            <a:ext cx="55069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ln w="0"/>
              </a:rPr>
              <a:t> спутниковая  связь  VSAT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ln w="0"/>
              </a:rPr>
              <a:t> магистральные выделенные каналы SCPC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ln w="0"/>
              </a:rPr>
              <a:t> подвижная персональная спутниковая связь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ln w="0"/>
              </a:rPr>
              <a:t> мониторинг объектов M2M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ln w="0"/>
              </a:rPr>
              <a:t> предоставление услуг на базе ЦОД и «облачных» сервисов</a:t>
            </a:r>
          </a:p>
        </p:txBody>
      </p:sp>
      <p:sp>
        <p:nvSpPr>
          <p:cNvPr id="8" name="Стрелка: пятиугольник 7"/>
          <p:cNvSpPr/>
          <p:nvPr/>
        </p:nvSpPr>
        <p:spPr>
          <a:xfrm>
            <a:off x="358024" y="3771610"/>
            <a:ext cx="5128376" cy="27963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География присутствия: на всей территории РФ</a:t>
            </a:r>
            <a:endParaRPr lang="en-US" sz="1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" name="Стрелка: пятиугольник 11"/>
          <p:cNvSpPr/>
          <p:nvPr/>
        </p:nvSpPr>
        <p:spPr>
          <a:xfrm>
            <a:off x="358024" y="4971381"/>
            <a:ext cx="5128376" cy="27963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Цифры и факты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7180" y="4093733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ln w="0"/>
              </a:rPr>
              <a:t>В группу компаний РТКОММ входят представительства в Москве, Новосибирске, Ростове-на-Дону, Владивостоке.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79" y="5365996"/>
            <a:ext cx="8546442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dirty="0">
                <a:effectLst/>
              </a:rPr>
              <a:t>По состоянию на конец  3 кв. 2016 г. </a:t>
            </a:r>
            <a:r>
              <a:rPr lang="ru-RU" dirty="0" err="1">
                <a:effectLst/>
              </a:rPr>
              <a:t>РТКомм.РУ</a:t>
            </a:r>
            <a:r>
              <a:rPr lang="ru-RU" dirty="0">
                <a:effectLst/>
              </a:rPr>
              <a:t> занимает 4-е место по числу клиентских спутниковых терминалов (более 10 тыс.). </a:t>
            </a:r>
          </a:p>
          <a:p>
            <a:r>
              <a:rPr lang="ru-RU" dirty="0">
                <a:effectLst/>
              </a:rPr>
              <a:t>По предварительным оценкам совокупная выручка компании в 2016 г. составит 5,4 млрд. руб. </a:t>
            </a:r>
          </a:p>
          <a:p>
            <a:r>
              <a:rPr lang="ru-RU" dirty="0">
                <a:effectLst/>
              </a:rPr>
              <a:t>Значительную часть себестоимости услуг составляют аренда спутникового сегмента и оборудования, а также обслуживание  технической инфраструктуры. </a:t>
            </a:r>
          </a:p>
        </p:txBody>
      </p:sp>
      <p:pic>
        <p:nvPicPr>
          <p:cNvPr id="3" name="Picture 2" descr="0827c33d39526f3e2ba23a5b10c33bbd.jpg"/>
          <p:cNvPicPr>
            <a:picLocks noChangeAspect="1"/>
          </p:cNvPicPr>
          <p:nvPr/>
        </p:nvPicPr>
        <p:blipFill>
          <a:blip r:embed="rId4">
            <a:alphaModFix amt="81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39" y="2952010"/>
            <a:ext cx="3198244" cy="17990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7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 animBg="1"/>
      <p:bldP spid="12" grpId="0" animBg="1"/>
      <p:bldP spid="7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Содержание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07544197"/>
              </p:ext>
            </p:extLst>
          </p:nvPr>
        </p:nvGraphicFramePr>
        <p:xfrm>
          <a:off x="776376" y="1604512"/>
          <a:ext cx="7401643" cy="4157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83411" y="18978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65478" y="267865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83190" y="345220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65478" y="42144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983411" y="5000856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1578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Цели и задачи проекта</a:t>
            </a:r>
          </a:p>
        </p:txBody>
      </p:sp>
      <p:sp>
        <p:nvSpPr>
          <p:cNvPr id="4" name="Стрелка: пятиугольник 3"/>
          <p:cNvSpPr/>
          <p:nvPr/>
        </p:nvSpPr>
        <p:spPr>
          <a:xfrm>
            <a:off x="125227" y="1494676"/>
            <a:ext cx="7043324" cy="279634"/>
          </a:xfrm>
          <a:prstGeom prst="homePlate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18000">
                <a:schemeClr val="accent5">
                  <a:shade val="93000"/>
                  <a:satMod val="130000"/>
                </a:schemeClr>
              </a:gs>
              <a:gs pos="48000">
                <a:srgbClr val="90D0E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Цели</a:t>
            </a:r>
          </a:p>
        </p:txBody>
      </p:sp>
      <p:sp>
        <p:nvSpPr>
          <p:cNvPr id="5" name="Стрелка: пятиугольник 4"/>
          <p:cNvSpPr/>
          <p:nvPr/>
        </p:nvSpPr>
        <p:spPr>
          <a:xfrm>
            <a:off x="125227" y="2944597"/>
            <a:ext cx="7043324" cy="279634"/>
          </a:xfrm>
          <a:prstGeom prst="homePlate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18000">
                <a:schemeClr val="accent5">
                  <a:shade val="93000"/>
                  <a:satMod val="130000"/>
                </a:schemeClr>
              </a:gs>
              <a:gs pos="48000">
                <a:srgbClr val="90D0E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Задачи проекта</a:t>
            </a:r>
          </a:p>
        </p:txBody>
      </p:sp>
      <p:sp>
        <p:nvSpPr>
          <p:cNvPr id="6" name="Стрелка: пятиугольник 5"/>
          <p:cNvSpPr/>
          <p:nvPr/>
        </p:nvSpPr>
        <p:spPr>
          <a:xfrm>
            <a:off x="134392" y="5276169"/>
            <a:ext cx="7043324" cy="279634"/>
          </a:xfrm>
          <a:prstGeom prst="homePlat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Ограничения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791" y="1774310"/>
            <a:ext cx="87772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Повышение эффективности бюджетного процесса посредством автоматизации за счет: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ВРЕМЯ: сокращения сроков подготовки бюджетов и отчетов об исполнении;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КАЧЕСТВО: повышения качества планирования;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UpToDate</a:t>
            </a:r>
            <a:r>
              <a:rPr lang="ru-RU" dirty="0"/>
              <a:t>: координации планирования на уровнях ДЗО и ЦФО.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791" y="3268056"/>
            <a:ext cx="8063291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ru-RU" dirty="0"/>
              <a:t>Проведение обследования, разработка и согласование Технического задания;</a:t>
            </a:r>
          </a:p>
          <a:p>
            <a:pPr marL="266700" lvl="1" indent="-266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Определение оптимального подхода к реализации модели с учетом специфики системы;</a:t>
            </a:r>
          </a:p>
          <a:p>
            <a:pPr marL="266700" lvl="1" indent="-266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Подготовка и нормализация НСИ;</a:t>
            </a:r>
          </a:p>
          <a:p>
            <a:pPr marL="266700" lvl="1" indent="-266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Реализация и тестирование проектных решений;</a:t>
            </a:r>
          </a:p>
          <a:p>
            <a:pPr marL="266700" lvl="1" indent="-266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Разработка проектной документации и проведение обучения пользователей;</a:t>
            </a:r>
          </a:p>
          <a:p>
            <a:pPr marL="266700" lvl="1" indent="-266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Миграция данных;</a:t>
            </a:r>
          </a:p>
          <a:p>
            <a:pPr marL="266700" lvl="1" indent="-266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Запуск разработанных решений в опытную эксплуатацию на периметре автоматизации.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227" y="5570187"/>
            <a:ext cx="806329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ru-RU" dirty="0"/>
              <a:t>Сроки – 4 месяца</a:t>
            </a:r>
          </a:p>
          <a:p>
            <a:pPr marL="266700" lvl="1" indent="-2667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ru-RU" dirty="0"/>
              <a:t>Определенный уровень гибкости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4127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Функциональное покрытие системы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5316" y="1447915"/>
            <a:ext cx="860578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Автоматизированная система бюджетного управления ГК «</a:t>
            </a:r>
            <a:r>
              <a:rPr lang="ru-RU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РТКомм</a:t>
            </a: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» предназначена для обеспечения информационного обслуживания ключевых участников бюджетного процесса ГК «</a:t>
            </a:r>
            <a:r>
              <a:rPr lang="ru-RU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РТКомм</a:t>
            </a: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» и автоматизации следующих бизнес-процессов бюджетирования: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один усеченный угол 2"/>
          <p:cNvSpPr/>
          <p:nvPr/>
        </p:nvSpPr>
        <p:spPr>
          <a:xfrm>
            <a:off x="459608" y="2955514"/>
            <a:ext cx="8267700" cy="485598"/>
          </a:xfrm>
          <a:prstGeom prst="snip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бюджетов компаний ГК «</a:t>
            </a:r>
            <a:r>
              <a:rPr lang="ru-RU" sz="1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РТКомм</a:t>
            </a:r>
            <a:r>
              <a:rPr lang="ru-RU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один усеченный угол 5"/>
          <p:cNvSpPr/>
          <p:nvPr/>
        </p:nvSpPr>
        <p:spPr>
          <a:xfrm>
            <a:off x="459608" y="3488914"/>
            <a:ext cx="8267700" cy="485598"/>
          </a:xfrm>
          <a:prstGeom prst="snip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согласование и утверждение бюджетов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один усеченный угол 6"/>
          <p:cNvSpPr/>
          <p:nvPr/>
        </p:nvSpPr>
        <p:spPr>
          <a:xfrm>
            <a:off x="459608" y="4024607"/>
            <a:ext cx="8267700" cy="485598"/>
          </a:xfrm>
          <a:prstGeom prst="snip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согласование и сверка ВГО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один усеченный угол 7"/>
          <p:cNvSpPr/>
          <p:nvPr/>
        </p:nvSpPr>
        <p:spPr>
          <a:xfrm>
            <a:off x="459608" y="4567356"/>
            <a:ext cx="8267700" cy="511820"/>
          </a:xfrm>
          <a:prstGeom prst="snip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консолидированных бюджетов ГК «</a:t>
            </a:r>
            <a:r>
              <a:rPr lang="ru-RU" sz="1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РТКомм</a:t>
            </a:r>
            <a:r>
              <a:rPr lang="ru-RU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один усеченный угол 8"/>
          <p:cNvSpPr/>
          <p:nvPr/>
        </p:nvSpPr>
        <p:spPr>
          <a:xfrm>
            <a:off x="459608" y="5136503"/>
            <a:ext cx="8267700" cy="721371"/>
          </a:xfrm>
          <a:prstGeom prst="snip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отчетов об исполнении бюджетов на основании данных учетных систем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один усеченный угол 9"/>
          <p:cNvSpPr/>
          <p:nvPr/>
        </p:nvSpPr>
        <p:spPr>
          <a:xfrm>
            <a:off x="459608" y="5915201"/>
            <a:ext cx="8267700" cy="552273"/>
          </a:xfrm>
          <a:prstGeom prst="snip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план-</a:t>
            </a:r>
            <a:r>
              <a:rPr lang="ru-RU" sz="1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фактного</a:t>
            </a:r>
            <a:r>
              <a:rPr lang="ru-RU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анализа и составление аналитической отчетности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6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906" y="2908926"/>
            <a:ext cx="7109700" cy="3223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54" y="2548518"/>
            <a:ext cx="5274957" cy="42199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Этапы проекта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Стрелка: шеврон 2"/>
          <p:cNvSpPr/>
          <p:nvPr/>
        </p:nvSpPr>
        <p:spPr>
          <a:xfrm rot="5400000">
            <a:off x="211342" y="1320835"/>
            <a:ext cx="1495693" cy="1452563"/>
          </a:xfrm>
          <a:prstGeom prst="chevron">
            <a:avLst>
              <a:gd name="adj" fmla="val 33486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lIns="342000" tIns="46800"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</a:rPr>
              <a:t>Обследование и анализ методологической модели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1725281" y="1290644"/>
            <a:ext cx="7194431" cy="105596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Определены и формализованы основные бизнес-процессы;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Определен состав участников и роли;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Определен состав бюджетной модели и состав аналитических измерений;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Разработано и согласовано техническое задание.</a:t>
            </a:r>
          </a:p>
        </p:txBody>
      </p:sp>
      <p:sp>
        <p:nvSpPr>
          <p:cNvPr id="16" name="Стрелка: шеврон 15"/>
          <p:cNvSpPr/>
          <p:nvPr/>
        </p:nvSpPr>
        <p:spPr>
          <a:xfrm rot="5400000">
            <a:off x="218260" y="2414684"/>
            <a:ext cx="1481857" cy="1452563"/>
          </a:xfrm>
          <a:prstGeom prst="chevron">
            <a:avLst>
              <a:gd name="adj" fmla="val 33486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lIns="180000" tIns="46800"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</a:rPr>
              <a:t>Проектирование структуры НСИ и модели в системе</a:t>
            </a: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1725281" y="2408664"/>
            <a:ext cx="7194431" cy="98329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Определен состав справочников и реквизитный состав;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Определен состав показателей бюджетов;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Согласован проект бюджетной модели с системе</a:t>
            </a:r>
          </a:p>
        </p:txBody>
      </p:sp>
      <p:sp>
        <p:nvSpPr>
          <p:cNvPr id="18" name="Стрелка: шеврон 17"/>
          <p:cNvSpPr/>
          <p:nvPr/>
        </p:nvSpPr>
        <p:spPr>
          <a:xfrm rot="5400000">
            <a:off x="185461" y="3544800"/>
            <a:ext cx="1547456" cy="1452563"/>
          </a:xfrm>
          <a:prstGeom prst="chevron">
            <a:avLst>
              <a:gd name="adj" fmla="val 33486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lIns="270000" tIns="46800"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</a:rPr>
              <a:t>Разработка и настройка функционала</a:t>
            </a: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1725281" y="3462850"/>
            <a:ext cx="7194431" cy="1142011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Настройка процессов и ролей пользователей;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Настройка правил расчетов бюджетной модели;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Настройка аналитической отчетности;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Настройка интеграции и правил обмена с учетной системой;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Прочие работы по адаптации функционала в соответствии с требованиями.</a:t>
            </a:r>
          </a:p>
        </p:txBody>
      </p:sp>
      <p:sp>
        <p:nvSpPr>
          <p:cNvPr id="20" name="Стрелка: шеврон 19"/>
          <p:cNvSpPr/>
          <p:nvPr/>
        </p:nvSpPr>
        <p:spPr>
          <a:xfrm rot="5400000">
            <a:off x="398588" y="4492820"/>
            <a:ext cx="1121200" cy="1452563"/>
          </a:xfrm>
          <a:prstGeom prst="chevron">
            <a:avLst>
              <a:gd name="adj" fmla="val 42820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lIns="342000" tIns="46800"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</a:rPr>
              <a:t>Тестирование и обучение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1725280" y="4684381"/>
            <a:ext cx="7194431" cy="61223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Разработаны пользовательские инструкции, программа обучения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Проведено обучение пользователей</a:t>
            </a:r>
          </a:p>
        </p:txBody>
      </p:sp>
      <p:sp>
        <p:nvSpPr>
          <p:cNvPr id="22" name="Стрелка: шеврон 21"/>
          <p:cNvSpPr/>
          <p:nvPr/>
        </p:nvSpPr>
        <p:spPr>
          <a:xfrm rot="5400000">
            <a:off x="256196" y="5368345"/>
            <a:ext cx="1388725" cy="1452563"/>
          </a:xfrm>
          <a:prstGeom prst="chevron">
            <a:avLst>
              <a:gd name="adj" fmla="val 33304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lIns="270000" tIns="46800"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</a:rPr>
              <a:t>Миграция данных и ввод в эксплуатацию</a:t>
            </a: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1725280" y="5400265"/>
            <a:ext cx="7194431" cy="118878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Загружены утвержденные справочники и классификаторы: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Загружены данные: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фактическое исполнение за январь-август 2016 года,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прогноз на сентябрь – декабрь 2016 года.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Система введена в промышленную эксплуатацию.</a:t>
            </a:r>
          </a:p>
        </p:txBody>
      </p:sp>
    </p:spTree>
    <p:extLst>
      <p:ext uri="{BB962C8B-B14F-4D97-AF65-F5344CB8AC3E}">
        <p14:creationId xmlns:p14="http://schemas.microsoft.com/office/powerpoint/2010/main" val="292532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Этапы проекта:</a:t>
            </a:r>
            <a:br>
              <a:rPr lang="ru-RU" dirty="0"/>
            </a:br>
            <a:r>
              <a:rPr lang="ru-RU" sz="2400" i="1" dirty="0"/>
              <a:t>Проектирование структуры НСИ</a:t>
            </a:r>
            <a:r>
              <a:rPr lang="en-US" sz="2400" i="1" dirty="0"/>
              <a:t> 2/2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8" y="1256438"/>
            <a:ext cx="892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/>
              <a:t>Цель: </a:t>
            </a:r>
            <a:r>
              <a:rPr lang="ru-RU" sz="1600" dirty="0"/>
              <a:t>обеспечить гибкость настроек модели и возможность сопровождения модели методологами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52" y="1763348"/>
            <a:ext cx="8963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/>
              <a:t>Подход:</a:t>
            </a:r>
            <a:r>
              <a:rPr lang="ru-RU" sz="1600" b="1" i="1" dirty="0"/>
              <a:t> </a:t>
            </a:r>
            <a:r>
              <a:rPr lang="ru-RU" sz="1600" dirty="0"/>
              <a:t>максимальная декомпозиция бюджетной модели по аналитическим признакам и перенос составных частей на уровень аналитических раскрытий в системе. </a:t>
            </a:r>
          </a:p>
          <a:p>
            <a:r>
              <a:rPr lang="ru-RU" sz="1600" dirty="0"/>
              <a:t>До 3х аналитик на уровне одного справочника.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53" y="2492826"/>
            <a:ext cx="8753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/>
              <a:t>Принципы: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единый экономический смысл или функциональное направление;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единая логика расчетов.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0278" y="3358040"/>
            <a:ext cx="2848322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Левая фигурная скобка 8"/>
          <p:cNvSpPr/>
          <p:nvPr/>
        </p:nvSpPr>
        <p:spPr>
          <a:xfrm>
            <a:off x="1533178" y="3415190"/>
            <a:ext cx="276225" cy="3238500"/>
          </a:xfrm>
          <a:prstGeom prst="leftBrace">
            <a:avLst>
              <a:gd name="adj1" fmla="val 104885"/>
              <a:gd name="adj2" fmla="val 50294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526" y="4514166"/>
            <a:ext cx="153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≈ 1500 статей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330" y="3364513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Пример</a:t>
            </a:r>
          </a:p>
        </p:txBody>
      </p:sp>
      <p:sp>
        <p:nvSpPr>
          <p:cNvPr id="15" name="Стрелка: влево 14"/>
          <p:cNvSpPr/>
          <p:nvPr/>
        </p:nvSpPr>
        <p:spPr>
          <a:xfrm rot="10800000">
            <a:off x="4786310" y="4555897"/>
            <a:ext cx="1376364" cy="934611"/>
          </a:xfrm>
          <a:prstGeom prst="leftArrow">
            <a:avLst>
              <a:gd name="adj1" fmla="val 45420"/>
              <a:gd name="adj2" fmla="val 7519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62674" y="4613047"/>
            <a:ext cx="312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≈ 35 показателей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6127" y="4978063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 справочника с иерархией</a:t>
            </a:r>
          </a:p>
        </p:txBody>
      </p:sp>
      <p:sp>
        <p:nvSpPr>
          <p:cNvPr id="18" name="Облачко с текстом: прямоугольное 17"/>
          <p:cNvSpPr/>
          <p:nvPr/>
        </p:nvSpPr>
        <p:spPr>
          <a:xfrm>
            <a:off x="6961890" y="3551587"/>
            <a:ext cx="1781175" cy="784987"/>
          </a:xfrm>
          <a:prstGeom prst="wedgeRectCallout">
            <a:avLst>
              <a:gd name="adj1" fmla="val -20298"/>
              <a:gd name="adj2" fmla="val 928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Жестко:</a:t>
            </a:r>
          </a:p>
          <a:p>
            <a:pPr algn="ctr"/>
            <a:r>
              <a:rPr lang="ru-RU" dirty="0"/>
              <a:t>Структура бюджета и логика расчетов</a:t>
            </a:r>
          </a:p>
        </p:txBody>
      </p:sp>
      <p:sp>
        <p:nvSpPr>
          <p:cNvPr id="21" name="Облачко с текстом: прямоугольное 20"/>
          <p:cNvSpPr/>
          <p:nvPr/>
        </p:nvSpPr>
        <p:spPr>
          <a:xfrm>
            <a:off x="6961890" y="5972848"/>
            <a:ext cx="1781175" cy="784987"/>
          </a:xfrm>
          <a:prstGeom prst="wedgeRectCallout">
            <a:avLst>
              <a:gd name="adj1" fmla="val -21367"/>
              <a:gd name="adj2" fmla="val -964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Гибко:</a:t>
            </a:r>
          </a:p>
          <a:p>
            <a:pPr algn="ctr"/>
            <a:r>
              <a:rPr lang="ru-RU" dirty="0"/>
              <a:t>Детализация</a:t>
            </a:r>
          </a:p>
        </p:txBody>
      </p:sp>
      <p:pic>
        <p:nvPicPr>
          <p:cNvPr id="1026" name="Picture 2" descr="Картинки по запросу аксиома-софт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" y="6378390"/>
            <a:ext cx="1347716" cy="352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76127" y="4978063"/>
            <a:ext cx="238689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753" y="3323823"/>
            <a:ext cx="8963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1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 animBg="1"/>
      <p:bldP spid="10" grpId="0"/>
      <p:bldP spid="14" grpId="0"/>
      <p:bldP spid="15" grpId="0" animBg="1"/>
      <p:bldP spid="16" grpId="0"/>
      <p:bldP spid="17" grpId="0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Этапы проекта:</a:t>
            </a:r>
            <a:br>
              <a:rPr lang="ru-RU" dirty="0"/>
            </a:br>
            <a:r>
              <a:rPr lang="ru-RU" sz="2400" i="1" dirty="0"/>
              <a:t>Проектирование структуры НСИ</a:t>
            </a:r>
            <a:r>
              <a:rPr lang="en-US" sz="2400" i="1" dirty="0"/>
              <a:t> 2/2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7997" y="1803113"/>
            <a:ext cx="8753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Дополнительно при проектировании часть логики бюджетной модели была интегрирована на уровень НСИ (реализация </a:t>
            </a:r>
            <a:r>
              <a:rPr lang="ru-RU" sz="1600" b="1" dirty="0" err="1"/>
              <a:t>мэппингов</a:t>
            </a:r>
            <a:r>
              <a:rPr lang="ru-RU" sz="1600" b="1" dirty="0"/>
              <a:t> и таблиц соответствия).</a:t>
            </a:r>
          </a:p>
          <a:p>
            <a:endParaRPr lang="ru-RU" sz="1600" b="1" i="1" u="sng" dirty="0"/>
          </a:p>
          <a:p>
            <a:r>
              <a:rPr lang="ru-RU" sz="1600" b="1" i="1" u="sng" dirty="0"/>
              <a:t>Результат:</a:t>
            </a:r>
            <a:r>
              <a:rPr lang="ru-RU" sz="1600" b="1" dirty="0"/>
              <a:t> </a:t>
            </a:r>
            <a:r>
              <a:rPr lang="ru-RU" sz="1600" dirty="0"/>
              <a:t>дополнительная параметризация логики модели обеспечивает гибкость при изменениях</a:t>
            </a:r>
          </a:p>
        </p:txBody>
      </p:sp>
      <p:pic>
        <p:nvPicPr>
          <p:cNvPr id="1026" name="Picture 2" descr="Картинки по запросу аксиома-соф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" y="6378390"/>
            <a:ext cx="1347716" cy="352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7997" y="3320376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Пример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7997" y="3936078"/>
            <a:ext cx="5397203" cy="2395010"/>
            <a:chOff x="161924" y="3834340"/>
            <a:chExt cx="5397203" cy="239501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924" y="3834340"/>
              <a:ext cx="5397203" cy="23950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Прямоугольник: скругленные углы 10"/>
            <p:cNvSpPr/>
            <p:nvPr/>
          </p:nvSpPr>
          <p:spPr>
            <a:xfrm>
              <a:off x="1219200" y="4899660"/>
              <a:ext cx="4251960" cy="289560"/>
            </a:xfrm>
            <a:prstGeom prst="round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Блок-схема: документ 12"/>
          <p:cNvSpPr/>
          <p:nvPr/>
        </p:nvSpPr>
        <p:spPr>
          <a:xfrm>
            <a:off x="2076450" y="3266461"/>
            <a:ext cx="1057275" cy="471052"/>
          </a:xfrm>
          <a:prstGeom prst="flowChartDocumen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БДР</a:t>
            </a:r>
          </a:p>
        </p:txBody>
      </p:sp>
      <p:sp>
        <p:nvSpPr>
          <p:cNvPr id="24" name="Блок-схема: документ 23"/>
          <p:cNvSpPr/>
          <p:nvPr/>
        </p:nvSpPr>
        <p:spPr>
          <a:xfrm>
            <a:off x="5705474" y="3259923"/>
            <a:ext cx="990497" cy="477590"/>
          </a:xfrm>
          <a:prstGeom prst="flowChartDocumen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БДДС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7997" y="3126552"/>
            <a:ext cx="8963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67246" y="3952108"/>
            <a:ext cx="3495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Изменение порядка отражения данных о движении денежных средств для существующих статей доходов и расходов;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Добавление соответствия для новых статей доходов и расходов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05474" y="5406599"/>
            <a:ext cx="3114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Модель не меняется</a:t>
            </a:r>
          </a:p>
          <a:p>
            <a:pPr algn="ctr"/>
            <a:r>
              <a:rPr lang="ru-RU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Изменяются только справочники со стороны методологов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569633" y="3498718"/>
            <a:ext cx="177760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72778" y="3146619"/>
            <a:ext cx="1483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Мэппинг статей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7934" y="3539697"/>
            <a:ext cx="2348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Соответствие ставок НДС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8" y="1256438"/>
            <a:ext cx="892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/>
              <a:t>Цель</a:t>
            </a:r>
            <a:r>
              <a:rPr lang="ru-RU" sz="1600" i="1" u="sng" dirty="0"/>
              <a:t>: </a:t>
            </a:r>
            <a:r>
              <a:rPr lang="ru-RU" sz="1600" dirty="0"/>
              <a:t>обеспечить гибкость настроек модели и возможность сопровождения модели методологами</a:t>
            </a:r>
          </a:p>
        </p:txBody>
      </p:sp>
    </p:spTree>
    <p:extLst>
      <p:ext uri="{BB962C8B-B14F-4D97-AF65-F5344CB8AC3E}">
        <p14:creationId xmlns:p14="http://schemas.microsoft.com/office/powerpoint/2010/main" val="32001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13" grpId="0" animBg="1"/>
      <p:bldP spid="24" grpId="0" animBg="1"/>
      <p:bldP spid="27" grpId="0"/>
      <p:bldP spid="29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Результаты</a:t>
            </a:r>
            <a:br>
              <a:rPr lang="ru-RU" dirty="0"/>
            </a:br>
            <a:r>
              <a:rPr lang="ru-RU" sz="2400" i="1" dirty="0"/>
              <a:t>Порядок формирования данных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21" y="3307194"/>
            <a:ext cx="5986732" cy="3135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648" y="4849240"/>
            <a:ext cx="7962180" cy="2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833045" y="3376968"/>
            <a:ext cx="33014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Динамическое формирование формы по аналитикам;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Автоматический подъем данных по иерархии справочника;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Работа со всеми периодами одновременно;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Фильтры по данным и элементам формы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024906" y="1342240"/>
            <a:ext cx="1817664" cy="3908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Показатель бюджета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4415505" y="1863201"/>
            <a:ext cx="1805714" cy="5144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Основная аналитика представления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734776" y="2573659"/>
            <a:ext cx="1580433" cy="6535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Дополнительные аналитические измерения</a:t>
            </a:r>
          </a:p>
        </p:txBody>
      </p:sp>
      <p:cxnSp>
        <p:nvCxnSpPr>
          <p:cNvPr id="11" name="Соединитель: уступ 10"/>
          <p:cNvCxnSpPr>
            <a:stCxn id="7" idx="1"/>
            <a:endCxn id="8" idx="1"/>
          </p:cNvCxnSpPr>
          <p:nvPr/>
        </p:nvCxnSpPr>
        <p:spPr>
          <a:xfrm rot="10800000" flipH="1" flipV="1">
            <a:off x="4024905" y="1537686"/>
            <a:ext cx="390599" cy="582730"/>
          </a:xfrm>
          <a:prstGeom prst="bentConnector3">
            <a:avLst>
              <a:gd name="adj1" fmla="val -58525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Соединитель: уступ 11"/>
          <p:cNvCxnSpPr>
            <a:stCxn id="8" idx="2"/>
            <a:endCxn id="9" idx="1"/>
          </p:cNvCxnSpPr>
          <p:nvPr/>
        </p:nvCxnSpPr>
        <p:spPr>
          <a:xfrm rot="16200000" flipH="1">
            <a:off x="5265175" y="2430817"/>
            <a:ext cx="522788" cy="41641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Левая фигурная скобка 22"/>
          <p:cNvSpPr/>
          <p:nvPr/>
        </p:nvSpPr>
        <p:spPr>
          <a:xfrm rot="10800000">
            <a:off x="7354613" y="1268707"/>
            <a:ext cx="167625" cy="1196573"/>
          </a:xfrm>
          <a:prstGeom prst="leftBrace">
            <a:avLst>
              <a:gd name="adj1" fmla="val 81856"/>
              <a:gd name="adj2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615842" y="1552814"/>
            <a:ext cx="110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Сводная таблица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6634" y="1342240"/>
            <a:ext cx="3462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качестве основного визуального представления форм ввода данных используется «Сводная таблица» 1С:Управления холдингом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6634" y="2348201"/>
            <a:ext cx="4774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целей раскрытия информации по дополнительным аналитикам реализована отдельная альтернативная форма ввода аналитических раскрытий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3796263" y="2465280"/>
            <a:ext cx="3518946" cy="5171"/>
          </a:xfrm>
          <a:prstGeom prst="line">
            <a:avLst/>
          </a:prstGeom>
          <a:ln w="28575" cap="flat" cmpd="sng" algn="ctr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37000">
                  <a:schemeClr val="accent6">
                    <a:lumMod val="40000"/>
                    <a:lumOff val="60000"/>
                  </a:schemeClr>
                </a:gs>
                <a:gs pos="68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0"/>
            </a:gra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Левая фигурная скобка 42"/>
          <p:cNvSpPr/>
          <p:nvPr/>
        </p:nvSpPr>
        <p:spPr>
          <a:xfrm rot="10800000">
            <a:off x="7349920" y="2529855"/>
            <a:ext cx="231209" cy="735422"/>
          </a:xfrm>
          <a:prstGeom prst="leftBrace">
            <a:avLst>
              <a:gd name="adj1" fmla="val 81856"/>
              <a:gd name="adj2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615842" y="2618946"/>
            <a:ext cx="149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Дополнительная форма раскрытия</a:t>
            </a:r>
          </a:p>
        </p:txBody>
      </p:sp>
      <p:sp>
        <p:nvSpPr>
          <p:cNvPr id="47" name="Прямоугольник: скругленные углы 46"/>
          <p:cNvSpPr/>
          <p:nvPr/>
        </p:nvSpPr>
        <p:spPr>
          <a:xfrm>
            <a:off x="580104" y="4647732"/>
            <a:ext cx="5167372" cy="67143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: изогнутая вправо 57"/>
          <p:cNvSpPr/>
          <p:nvPr/>
        </p:nvSpPr>
        <p:spPr>
          <a:xfrm rot="20821235">
            <a:off x="80002" y="4665444"/>
            <a:ext cx="830947" cy="1448394"/>
          </a:xfrm>
          <a:prstGeom prst="curvedRightArrow">
            <a:avLst>
              <a:gd name="adj1" fmla="val 18303"/>
              <a:gd name="adj2" fmla="val 45496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23" grpId="0" animBg="1"/>
      <p:bldP spid="24" grpId="0"/>
      <p:bldP spid="28" grpId="0"/>
      <p:bldP spid="29" grpId="0"/>
      <p:bldP spid="43" grpId="0" animBg="1"/>
      <p:bldP spid="44" grpId="0"/>
      <p:bldP spid="47" grpId="0" animBg="1"/>
      <p:bldP spid="58" grpId="0" animBg="1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ACA11DC2-0640-40E5-B880-A6401CDC8975}" vid="{FA33AA1D-45DE-4258-AA37-1AA7F3382B4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987</Words>
  <Application>Microsoft Office PowerPoint</Application>
  <PresentationFormat>Экран (4:3)</PresentationFormat>
  <Paragraphs>157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Тема1</vt:lpstr>
      <vt:lpstr>Презентация PowerPoint</vt:lpstr>
      <vt:lpstr>О компании</vt:lpstr>
      <vt:lpstr>Содержание</vt:lpstr>
      <vt:lpstr>Цели и задачи проекта</vt:lpstr>
      <vt:lpstr>Функциональное покрытие системы</vt:lpstr>
      <vt:lpstr>Этапы проекта</vt:lpstr>
      <vt:lpstr>Этапы проекта: Проектирование структуры НСИ 2/2</vt:lpstr>
      <vt:lpstr>Этапы проекта: Проектирование структуры НСИ 2/2</vt:lpstr>
      <vt:lpstr>Результаты Порядок формирования данных</vt:lpstr>
      <vt:lpstr>Результаты Порядок формирования данных</vt:lpstr>
      <vt:lpstr>Результаты Консолидация и подъем данных</vt:lpstr>
      <vt:lpstr>Результаты Интеграция с учетными системами</vt:lpstr>
      <vt:lpstr>Результаты Аналитическая отчетность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2016-10-29T09:20:00Z</dcterms:created>
  <dcterms:modified xsi:type="dcterms:W3CDTF">2016-10-29T09:20:05Z</dcterms:modified>
</cp:coreProperties>
</file>