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19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3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9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7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F944A0-F14D-4E98-9636-824037838ED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0A7891-C469-4673-B774-8FDEFC612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7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2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5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19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286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447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1125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fontAlgn="base">
              <a:spcAft>
                <a:spcPct val="0"/>
              </a:spcAft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Picture 4" descr="51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39750" y="6165850"/>
            <a:ext cx="8135938" cy="0"/>
          </a:xfrm>
          <a:prstGeom prst="line">
            <a:avLst/>
          </a:prstGeom>
          <a:noFill/>
          <a:ln w="38100">
            <a:solidFill>
              <a:srgbClr val="046ED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2400" b="1" kern="1200">
          <a:solidFill>
            <a:srgbClr val="046ED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ru-RU" sz="3600" dirty="0"/>
              <a:t>Специфика внедрения АСУ «1С:ERP» на АО «НПО «МРТЗ» на конкретных примерах с </a:t>
            </a:r>
            <a:r>
              <a:rPr lang="ru-RU" sz="3600" dirty="0" smtClean="0"/>
              <a:t>рекомендациями</a:t>
            </a:r>
            <a:endParaRPr lang="ru-RU" sz="3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43608" y="4509120"/>
            <a:ext cx="388843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Лебедев Олег,</a:t>
            </a:r>
          </a:p>
          <a:p>
            <a:pPr algn="l"/>
            <a:r>
              <a:rPr lang="ru-RU" dirty="0" smtClean="0"/>
              <a:t>Руководитель АСУП</a:t>
            </a:r>
          </a:p>
          <a:p>
            <a:pPr algn="l"/>
            <a:r>
              <a:rPr lang="ru-RU" dirty="0" smtClean="0"/>
              <a:t>АО «НПО«МРТЗ»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8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15" y="2780928"/>
            <a:ext cx="4716298" cy="20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Кадровые ресурсы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Проектная команда с нашей стороны</a:t>
            </a:r>
            <a:r>
              <a:rPr lang="ru-RU" sz="2800" b="1" dirty="0" smtClean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:</a:t>
            </a:r>
            <a:endParaRPr lang="ru-RU" sz="2800" b="1" dirty="0">
              <a:solidFill>
                <a:srgbClr val="046ED2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ru-RU" dirty="0"/>
              <a:t>РП – главный бухгалтер</a:t>
            </a:r>
          </a:p>
          <a:p>
            <a:pPr lvl="1"/>
            <a:r>
              <a:rPr lang="ru-RU" dirty="0"/>
              <a:t>Владельцы процессов</a:t>
            </a:r>
          </a:p>
          <a:p>
            <a:pPr lvl="1"/>
            <a:r>
              <a:rPr lang="ru-RU" dirty="0"/>
              <a:t>Ключевые пользователи</a:t>
            </a:r>
          </a:p>
          <a:p>
            <a:pPr lvl="1"/>
            <a:r>
              <a:rPr lang="ru-RU" dirty="0"/>
              <a:t>Администратор проекта</a:t>
            </a:r>
          </a:p>
          <a:p>
            <a:pPr lvl="1"/>
            <a:r>
              <a:rPr lang="ru-RU" dirty="0"/>
              <a:t>ИТ-специалисты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Проектная команда со стороны ВЦ «Раздолье»:</a:t>
            </a:r>
          </a:p>
          <a:p>
            <a:pPr lvl="1"/>
            <a:r>
              <a:rPr lang="ru-RU" dirty="0"/>
              <a:t>Руководитель проекта</a:t>
            </a:r>
          </a:p>
          <a:p>
            <a:pPr lvl="1"/>
            <a:r>
              <a:rPr lang="ru-RU" dirty="0"/>
              <a:t>Консультанты-аналитики</a:t>
            </a:r>
          </a:p>
          <a:p>
            <a:pPr lvl="1"/>
            <a:r>
              <a:rPr lang="ru-RU" dirty="0"/>
              <a:t>Разработчики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7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928296" cy="20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Организация взаимодействия в </a:t>
            </a:r>
            <a:r>
              <a:rPr lang="ru-RU" dirty="0" smtClean="0"/>
              <a:t>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Совещания проектной группы:</a:t>
            </a:r>
          </a:p>
          <a:p>
            <a:pPr lvl="1"/>
            <a:r>
              <a:rPr lang="ru-RU" dirty="0"/>
              <a:t>Проводились еженедельно в согласованное время</a:t>
            </a:r>
          </a:p>
          <a:p>
            <a:pPr lvl="1"/>
            <a:r>
              <a:rPr lang="ru-RU" dirty="0"/>
              <a:t>Участники – в среднем 12 человек - костяк</a:t>
            </a:r>
          </a:p>
          <a:p>
            <a:pPr lvl="1"/>
            <a:r>
              <a:rPr lang="ru-RU" dirty="0"/>
              <a:t>Актуализация списка задач проекта. Не терять темп!</a:t>
            </a:r>
          </a:p>
          <a:p>
            <a:pPr lvl="1"/>
            <a:r>
              <a:rPr lang="ru-RU" dirty="0"/>
              <a:t>Согласование спорных вопросов</a:t>
            </a:r>
          </a:p>
          <a:p>
            <a:pPr lvl="1"/>
            <a:r>
              <a:rPr lang="ru-RU" dirty="0"/>
              <a:t>Контроль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«1С:Документооборот 8»:</a:t>
            </a:r>
          </a:p>
          <a:p>
            <a:pPr lvl="1"/>
            <a:r>
              <a:rPr lang="ru-RU" dirty="0"/>
              <a:t>Согласование и ознакомление с проектными документами</a:t>
            </a:r>
          </a:p>
          <a:p>
            <a:pPr lvl="1"/>
            <a:r>
              <a:rPr lang="ru-RU" dirty="0"/>
              <a:t>Уведомления по почте с копией </a:t>
            </a:r>
            <a:r>
              <a:rPr lang="ru-RU" dirty="0" smtClean="0"/>
              <a:t>руководителям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3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849098" cy="273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Сложные задачи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34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Инфраструктурные задачи:</a:t>
            </a:r>
          </a:p>
          <a:p>
            <a:pPr lvl="1"/>
            <a:r>
              <a:rPr lang="ru-RU" dirty="0"/>
              <a:t>Понадобилась частичная модернизация ЛВС</a:t>
            </a:r>
          </a:p>
          <a:p>
            <a:pPr lvl="1"/>
            <a:r>
              <a:rPr lang="ru-RU" dirty="0"/>
              <a:t>Потребовалось модернизировать 12 компьютеров, заменить 6 компьютеров, закупить дополнительно 12 компьютеров</a:t>
            </a:r>
          </a:p>
          <a:p>
            <a:pPr lvl="1"/>
            <a:r>
              <a:rPr lang="ru-RU" dirty="0"/>
              <a:t>В планах – покупка нового сервера приложения и терминального сервера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34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Финансовые:</a:t>
            </a:r>
          </a:p>
          <a:p>
            <a:pPr lvl="1"/>
            <a:r>
              <a:rPr lang="ru-RU" dirty="0"/>
              <a:t>Наш бюджет проекта возрос из-за решения инфраструктурных проблем</a:t>
            </a:r>
          </a:p>
          <a:p>
            <a:pPr lvl="1"/>
            <a:r>
              <a:rPr lang="ru-RU" dirty="0"/>
              <a:t>Бюджет работ Консультантов возрос из-за появления дополнительных требований к функционалу системы (доработки)</a:t>
            </a:r>
          </a:p>
          <a:p>
            <a:pPr lvl="1"/>
            <a:r>
              <a:rPr lang="ru-RU" dirty="0"/>
              <a:t>Докупка лицензий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9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80" y="3140968"/>
            <a:ext cx="28765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Сложные задачи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6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Изначальный план:</a:t>
            </a:r>
          </a:p>
          <a:p>
            <a:pPr lvl="1"/>
            <a:r>
              <a:rPr lang="ru-RU" dirty="0"/>
              <a:t>Автоматизация бухгалтерского учета (200-Приказ, 275-ФЗ)</a:t>
            </a:r>
          </a:p>
          <a:p>
            <a:pPr lvl="1"/>
            <a:r>
              <a:rPr lang="ru-RU" dirty="0"/>
              <a:t>Автоматизация 15 АРМ в бухгалтерии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6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Текущий результат:</a:t>
            </a:r>
          </a:p>
          <a:p>
            <a:pPr lvl="1"/>
            <a:r>
              <a:rPr lang="ru-RU" dirty="0"/>
              <a:t>Автоматизирована вся цепочка движения ТМЦ и ГП </a:t>
            </a:r>
          </a:p>
          <a:p>
            <a:pPr lvl="1"/>
            <a:r>
              <a:rPr lang="ru-RU" dirty="0"/>
              <a:t>Своими силами автоматизированы склады</a:t>
            </a:r>
          </a:p>
          <a:p>
            <a:pPr lvl="1"/>
            <a:r>
              <a:rPr lang="ru-RU" dirty="0"/>
              <a:t>В системе работает до 100 пользователей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9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Сложные задачи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6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Перераспределение функций:</a:t>
            </a:r>
          </a:p>
          <a:p>
            <a:pPr lvl="1"/>
            <a:r>
              <a:rPr lang="ru-RU" dirty="0"/>
              <a:t>Ввод первичных документов из 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ВЦ </a:t>
            </a:r>
            <a:r>
              <a:rPr lang="ru-RU" dirty="0"/>
              <a:t>«на места»</a:t>
            </a:r>
          </a:p>
          <a:p>
            <a:pPr lvl="1"/>
            <a:r>
              <a:rPr lang="ru-RU" dirty="0"/>
              <a:t>Создана группа НСИ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6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Непростое обучение:</a:t>
            </a:r>
          </a:p>
          <a:p>
            <a:pPr lvl="1"/>
            <a:r>
              <a:rPr lang="ru-RU" dirty="0"/>
              <a:t>Около 100 пользователей </a:t>
            </a:r>
          </a:p>
          <a:p>
            <a:pPr lvl="1"/>
            <a:r>
              <a:rPr lang="ru-RU" dirty="0"/>
              <a:t>Кладовщики и бухгалтеры в цехах могут не уметь пользоваться ПК</a:t>
            </a:r>
          </a:p>
          <a:p>
            <a:pPr lvl="1"/>
            <a:r>
              <a:rPr lang="ru-RU" dirty="0"/>
              <a:t>Обучение силами АСУ. Инструкции. </a:t>
            </a:r>
            <a:r>
              <a:rPr lang="ru-RU" dirty="0" smtClean="0"/>
              <a:t>Индивидуальная </a:t>
            </a:r>
            <a:r>
              <a:rPr lang="ru-RU" dirty="0"/>
              <a:t>работа с каждым.</a:t>
            </a:r>
          </a:p>
          <a:p>
            <a:endParaRPr lang="ru-RU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62200"/>
            <a:ext cx="21240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5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Сложные задачи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6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Доработки системы:</a:t>
            </a:r>
          </a:p>
          <a:p>
            <a:pPr lvl="1"/>
            <a:r>
              <a:rPr lang="ru-RU" dirty="0"/>
              <a:t>Без них не обойтись</a:t>
            </a:r>
          </a:p>
          <a:p>
            <a:pPr lvl="1"/>
            <a:r>
              <a:rPr lang="ru-RU" dirty="0"/>
              <a:t>Оценивать трудоемкость и 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влияние </a:t>
            </a:r>
            <a:r>
              <a:rPr lang="ru-RU" dirty="0"/>
              <a:t>на обновление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6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Обновление релизов:</a:t>
            </a:r>
          </a:p>
          <a:p>
            <a:pPr lvl="1"/>
            <a:r>
              <a:rPr lang="ru-RU" dirty="0"/>
              <a:t>Релизы выходят часто </a:t>
            </a:r>
          </a:p>
          <a:p>
            <a:pPr lvl="1"/>
            <a:r>
              <a:rPr lang="ru-RU" dirty="0"/>
              <a:t>Некоторые неудачные, не все нужны на предприятии. Обновляем по необходимости.</a:t>
            </a:r>
          </a:p>
          <a:p>
            <a:pPr lvl="1"/>
            <a:r>
              <a:rPr lang="ru-RU" dirty="0"/>
              <a:t>Обновление в ходе внедрения не проводить</a:t>
            </a:r>
          </a:p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5" y="2132856"/>
            <a:ext cx="2229222" cy="225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6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64409"/>
            <a:ext cx="2688357" cy="265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Сложные задачи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Сложность. Нужно актуализировать регламенты при изменении бизнес-процессов</a:t>
            </a:r>
          </a:p>
          <a:p>
            <a:endParaRPr lang="ru-RU" dirty="0"/>
          </a:p>
          <a:p>
            <a:r>
              <a:rPr lang="ru-RU" dirty="0"/>
              <a:t>Актуализация и расширение инструкций – Группа НСИ</a:t>
            </a:r>
          </a:p>
          <a:p>
            <a:endParaRPr lang="ru-RU" dirty="0"/>
          </a:p>
          <a:p>
            <a:r>
              <a:rPr lang="ru-RU" dirty="0"/>
              <a:t>Отказ от работы в двух системах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(«</a:t>
            </a:r>
            <a:r>
              <a:rPr lang="ru-RU" dirty="0"/>
              <a:t>старой» и «новой»)</a:t>
            </a:r>
          </a:p>
          <a:p>
            <a:endParaRPr lang="ru-RU" dirty="0"/>
          </a:p>
          <a:p>
            <a:r>
              <a:rPr lang="ru-RU" dirty="0"/>
              <a:t>Вся </a:t>
            </a:r>
            <a:r>
              <a:rPr lang="ru-RU" dirty="0" err="1"/>
              <a:t>первичка</a:t>
            </a:r>
            <a:r>
              <a:rPr lang="ru-RU" dirty="0"/>
              <a:t> сдается в </a:t>
            </a:r>
            <a:r>
              <a:rPr lang="ru-RU" dirty="0" smtClean="0"/>
              <a:t>бухгалтерию </a:t>
            </a:r>
          </a:p>
          <a:p>
            <a:pPr marL="0" indent="0">
              <a:buNone/>
            </a:pPr>
            <a:r>
              <a:rPr lang="ru-RU" dirty="0" smtClean="0"/>
              <a:t>ТОЛЬКО </a:t>
            </a:r>
            <a:r>
              <a:rPr lang="ru-RU" dirty="0"/>
              <a:t>из </a:t>
            </a:r>
            <a:r>
              <a:rPr lang="ru-RU" dirty="0" smtClean="0"/>
              <a:t>1С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7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Текущая ситуация и </a:t>
            </a:r>
            <a:r>
              <a:rPr lang="ru-RU" dirty="0" smtClean="0"/>
              <a:t>планы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4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Запустили 2 новых проекта:</a:t>
            </a:r>
          </a:p>
          <a:p>
            <a:pPr lvl="1"/>
            <a:r>
              <a:rPr lang="ru-RU" dirty="0"/>
              <a:t>Автоматизация Бюджетирования в 1С:ERP</a:t>
            </a:r>
          </a:p>
          <a:p>
            <a:pPr lvl="1"/>
            <a:r>
              <a:rPr lang="ru-RU" dirty="0"/>
              <a:t>Автоматизация расчета зарплаты и кадрового </a:t>
            </a:r>
            <a:r>
              <a:rPr lang="ru-RU" dirty="0" smtClean="0"/>
              <a:t>учета</a:t>
            </a:r>
          </a:p>
          <a:p>
            <a:endParaRPr lang="ru-RU" dirty="0" smtClean="0"/>
          </a:p>
          <a:p>
            <a:pPr marL="0" indent="0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Следующий </a:t>
            </a:r>
            <a:r>
              <a:rPr lang="ru-RU" sz="24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год – проект </a:t>
            </a:r>
            <a:r>
              <a:rPr lang="ru-RU" sz="2400" b="1" dirty="0" err="1">
                <a:solidFill>
                  <a:srgbClr val="046ED2"/>
                </a:solidFill>
                <a:latin typeface="+mj-lt"/>
                <a:ea typeface="+mj-ea"/>
                <a:cs typeface="+mj-cs"/>
              </a:rPr>
              <a:t>автомтизации</a:t>
            </a:r>
            <a:r>
              <a:rPr lang="ru-RU" sz="24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 </a:t>
            </a:r>
            <a:endParaRPr lang="ru-RU" sz="2400" b="1" dirty="0" smtClean="0">
              <a:solidFill>
                <a:srgbClr val="046ED2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Управления производством:</a:t>
            </a:r>
            <a:endParaRPr lang="ru-RU" sz="2400" b="1" dirty="0">
              <a:solidFill>
                <a:srgbClr val="046ED2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ru-RU" dirty="0"/>
              <a:t>Отказ от АСУ «Горизонт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5367" name="Picture 7" descr="Картинки по запросу план  ико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564904"/>
            <a:ext cx="7560840" cy="1143000"/>
          </a:xfrm>
        </p:spPr>
        <p:txBody>
          <a:bodyPr/>
          <a:lstStyle/>
          <a:p>
            <a:r>
              <a:rPr lang="ru-RU" sz="4000" dirty="0"/>
              <a:t>Спасибо за внимание</a:t>
            </a:r>
            <a:r>
              <a:rPr lang="ru-RU" sz="4000" dirty="0" smtClean="0"/>
              <a:t>!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077072"/>
            <a:ext cx="3888432" cy="1368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Лебедев Олег,</a:t>
            </a:r>
          </a:p>
          <a:p>
            <a:pPr marL="0" indent="0">
              <a:buNone/>
            </a:pPr>
            <a:r>
              <a:rPr lang="ru-RU" dirty="0"/>
              <a:t>Руководитель АСУП</a:t>
            </a:r>
          </a:p>
          <a:p>
            <a:pPr marL="0" indent="0">
              <a:buNone/>
            </a:pPr>
            <a:r>
              <a:rPr lang="ru-RU" dirty="0"/>
              <a:t>АО «НПО«МРТЗ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6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История АО «НПО «МРТЗ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Год </a:t>
            </a:r>
            <a:r>
              <a:rPr lang="ru-RU" sz="2400" dirty="0"/>
              <a:t>основания – 1900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Начало </a:t>
            </a:r>
            <a:r>
              <a:rPr lang="ru-RU" sz="2400" dirty="0"/>
              <a:t>выпуска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радиоаппаратуры </a:t>
            </a:r>
            <a:r>
              <a:rPr lang="ru-RU" sz="2400" dirty="0"/>
              <a:t>– 1945 год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7" descr="19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5515"/>
            <a:ext cx="21653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900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22320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Состояние АСУП до внедрения </a:t>
            </a:r>
            <a:r>
              <a:rPr lang="ru-RU" dirty="0" smtClean="0"/>
              <a:t>1С:ERP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/>
              <a:t>Ядро КИС – АСУП «Горизонт»</a:t>
            </a:r>
          </a:p>
          <a:p>
            <a:endParaRPr lang="ru-RU" sz="2400" dirty="0"/>
          </a:p>
          <a:p>
            <a:r>
              <a:rPr lang="ru-RU" sz="2400" dirty="0"/>
              <a:t>2004 год – решение о замене АСУП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«</a:t>
            </a:r>
            <a:r>
              <a:rPr lang="ru-RU" sz="2400" dirty="0"/>
              <a:t>Горизонт» на </a:t>
            </a:r>
            <a:r>
              <a:rPr lang="ru-RU" sz="2400" dirty="0" err="1"/>
              <a:t>Axapta</a:t>
            </a:r>
            <a:r>
              <a:rPr lang="ru-RU" sz="2400" dirty="0"/>
              <a:t> </a:t>
            </a:r>
          </a:p>
          <a:p>
            <a:endParaRPr lang="ru-RU" sz="2400" dirty="0"/>
          </a:p>
          <a:p>
            <a:r>
              <a:rPr lang="ru-RU" sz="2400" dirty="0"/>
              <a:t>К 2015 году - несколько автономных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информационных </a:t>
            </a:r>
            <a:r>
              <a:rPr lang="ru-RU" sz="2400" dirty="0"/>
              <a:t>систем – «</a:t>
            </a:r>
            <a:r>
              <a:rPr lang="ru-RU" sz="2400" dirty="0" err="1"/>
              <a:t>Axapta</a:t>
            </a:r>
            <a:r>
              <a:rPr lang="ru-RU" sz="2400" dirty="0"/>
              <a:t>»,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«</a:t>
            </a:r>
            <a:r>
              <a:rPr lang="ru-RU" sz="2400" dirty="0"/>
              <a:t>1С:Бухгалтерия 6.0», «Баланс», «Оазис», «Налогоплательщик». </a:t>
            </a:r>
          </a:p>
          <a:p>
            <a:endParaRPr lang="ru-RU" sz="2400" dirty="0"/>
          </a:p>
          <a:p>
            <a:r>
              <a:rPr lang="ru-RU" sz="2400" dirty="0"/>
              <a:t>2015 год – решение о внедрении новой КИС.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41" y="2348880"/>
            <a:ext cx="203618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er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3272023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Выбор </a:t>
            </a:r>
            <a:r>
              <a:rPr lang="ru-RU" dirty="0" smtClean="0"/>
              <a:t>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Цель внедрения – замена разрозненных АСУ на единую КИС класса ERP</a:t>
            </a:r>
          </a:p>
          <a:p>
            <a:r>
              <a:rPr lang="ru-RU" dirty="0"/>
              <a:t>Задачи внедрения системы - автоматизация:</a:t>
            </a:r>
          </a:p>
          <a:p>
            <a:pPr lvl="1"/>
            <a:r>
              <a:rPr lang="ru-RU" sz="2400" dirty="0"/>
              <a:t>Бухгалтерский учет и расчет </a:t>
            </a:r>
            <a:endParaRPr lang="ru-RU" sz="2400" dirty="0" smtClean="0"/>
          </a:p>
          <a:p>
            <a:pPr marL="457200" lvl="1" indent="0">
              <a:buNone/>
            </a:pPr>
            <a:r>
              <a:rPr lang="ru-RU" sz="2400" dirty="0" smtClean="0"/>
              <a:t>себестоимости</a:t>
            </a:r>
            <a:endParaRPr lang="ru-RU" sz="2400" dirty="0"/>
          </a:p>
          <a:p>
            <a:pPr lvl="1"/>
            <a:r>
              <a:rPr lang="ru-RU" sz="2400" dirty="0"/>
              <a:t>Бюджетирование и казначейство</a:t>
            </a:r>
          </a:p>
          <a:p>
            <a:pPr lvl="1"/>
            <a:r>
              <a:rPr lang="ru-RU" sz="2400" dirty="0"/>
              <a:t> Зарплата и персонал</a:t>
            </a:r>
          </a:p>
          <a:p>
            <a:pPr lvl="1"/>
            <a:r>
              <a:rPr lang="ru-RU" sz="2400" dirty="0" smtClean="0"/>
              <a:t>Производство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103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Выбор консультантов (критерии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Опыт внедрения на аналогичных предприятиях</a:t>
            </a:r>
          </a:p>
          <a:p>
            <a:r>
              <a:rPr lang="ru-RU" dirty="0"/>
              <a:t>Наличие успешных </a:t>
            </a:r>
            <a:r>
              <a:rPr lang="ru-RU" dirty="0" smtClean="0"/>
              <a:t>завершен-</a:t>
            </a:r>
          </a:p>
          <a:p>
            <a:pPr marL="0" indent="0">
              <a:buNone/>
            </a:pPr>
            <a:r>
              <a:rPr lang="ru-RU" dirty="0" err="1" smtClean="0"/>
              <a:t>ных</a:t>
            </a:r>
            <a:r>
              <a:rPr lang="ru-RU" dirty="0" smtClean="0"/>
              <a:t> </a:t>
            </a:r>
            <a:r>
              <a:rPr lang="ru-RU" dirty="0"/>
              <a:t>проектов</a:t>
            </a:r>
          </a:p>
          <a:p>
            <a:r>
              <a:rPr lang="ru-RU" dirty="0"/>
              <a:t>Рекомендации и отзывы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 </a:t>
            </a:r>
            <a:r>
              <a:rPr lang="ru-RU" dirty="0"/>
              <a:t>других </a:t>
            </a:r>
            <a:r>
              <a:rPr lang="ru-RU" dirty="0" smtClean="0"/>
              <a:t>заказчиков</a:t>
            </a:r>
            <a:endParaRPr lang="ru-RU" dirty="0"/>
          </a:p>
          <a:p>
            <a:r>
              <a:rPr lang="ru-RU" dirty="0"/>
              <a:t>Цена</a:t>
            </a:r>
          </a:p>
          <a:p>
            <a:r>
              <a:rPr lang="ru-RU" dirty="0" smtClean="0"/>
              <a:t>Адекватность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3151123" cy="317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4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630238" y="1146175"/>
            <a:ext cx="80772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kumimoji="1" sz="2200">
                <a:solidFill>
                  <a:srgbClr val="5B0917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kumimoji="1" sz="2000">
                <a:solidFill>
                  <a:srgbClr val="5B0917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kumimoji="1">
                <a:solidFill>
                  <a:srgbClr val="5B0917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kumimoji="1" sz="1600">
                <a:solidFill>
                  <a:srgbClr val="5B0917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kumimoji="1" sz="1400">
                <a:solidFill>
                  <a:srgbClr val="5B0917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kumimoji="1" sz="1400">
                <a:solidFill>
                  <a:srgbClr val="5B0917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kumimoji="1" sz="1400">
                <a:solidFill>
                  <a:srgbClr val="5B0917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kumimoji="1" sz="1400">
                <a:solidFill>
                  <a:srgbClr val="5B0917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kumimoji="1" sz="1400">
                <a:solidFill>
                  <a:srgbClr val="5B0917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5400" b="1">
                <a:solidFill>
                  <a:srgbClr val="0047B9"/>
                </a:solidFill>
                <a:latin typeface="Calibri" pitchFamily="34" charset="0"/>
              </a:rPr>
              <a:t>1С:</a:t>
            </a:r>
            <a:r>
              <a:rPr kumimoji="0" lang="en-US" altLang="ru-RU" sz="5400" b="1">
                <a:solidFill>
                  <a:srgbClr val="0047B9"/>
                </a:solidFill>
                <a:latin typeface="Calibri" pitchFamily="34" charset="0"/>
              </a:rPr>
              <a:t>ERP 2</a:t>
            </a:r>
            <a:endParaRPr kumimoji="0" lang="ru-RU" altLang="ru-RU" sz="5400" b="1">
              <a:solidFill>
                <a:srgbClr val="0047B9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4000" b="1">
                <a:solidFill>
                  <a:srgbClr val="0047B9"/>
                </a:solidFill>
                <a:latin typeface="Calibri" pitchFamily="34" charset="0"/>
              </a:rPr>
              <a:t>+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ru-RU" sz="3200" b="1">
              <a:solidFill>
                <a:srgbClr val="0000FF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4000" b="1">
                <a:solidFill>
                  <a:srgbClr val="0047B9"/>
                </a:solidFill>
                <a:latin typeface="Calibri" pitchFamily="34" charset="0"/>
              </a:rPr>
              <a:t>=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5400" b="1">
                <a:solidFill>
                  <a:srgbClr val="0047B9"/>
                </a:solidFill>
                <a:latin typeface="Calibri" pitchFamily="34" charset="0"/>
              </a:rPr>
              <a:t>Проект автоматизации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581025" y="8413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kumimoji="1" sz="2200">
                <a:solidFill>
                  <a:srgbClr val="5B0917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kumimoji="1" sz="2000">
                <a:solidFill>
                  <a:srgbClr val="5B0917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kumimoji="1">
                <a:solidFill>
                  <a:srgbClr val="5B0917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kumimoji="1" sz="1600">
                <a:solidFill>
                  <a:srgbClr val="5B0917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kumimoji="1" sz="1400">
                <a:solidFill>
                  <a:srgbClr val="5B0917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kumimoji="1" sz="1400">
                <a:solidFill>
                  <a:srgbClr val="5B0917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kumimoji="1" sz="1400">
                <a:solidFill>
                  <a:srgbClr val="5B0917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kumimoji="1" sz="1400">
                <a:solidFill>
                  <a:srgbClr val="5B0917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kumimoji="1" sz="1400">
                <a:solidFill>
                  <a:srgbClr val="5B0917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kumimoji="0" lang="ru-RU" altLang="ru-RU" sz="1800">
                <a:solidFill>
                  <a:srgbClr val="9309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6" name="Picture 3" descr="F:\Miridonova\ЛОГОТИПЫ\лого Раздолье\лого Раздоль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581400"/>
            <a:ext cx="4489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83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89333"/>
            <a:ext cx="2737470" cy="2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4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Проведение </a:t>
            </a:r>
            <a:r>
              <a:rPr lang="ru-RU" sz="2400" b="1" dirty="0" err="1">
                <a:solidFill>
                  <a:srgbClr val="046ED2"/>
                </a:solidFill>
                <a:latin typeface="+mj-lt"/>
                <a:ea typeface="+mj-ea"/>
                <a:cs typeface="+mj-cs"/>
              </a:rPr>
              <a:t>предпроектного</a:t>
            </a:r>
            <a:r>
              <a:rPr lang="ru-RU" sz="24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 обследования с целью:</a:t>
            </a:r>
          </a:p>
          <a:p>
            <a:pPr lvl="1"/>
            <a:r>
              <a:rPr lang="ru-RU" sz="2400" dirty="0"/>
              <a:t>Ознакомить консультантов с нашими требованиями и спецификой</a:t>
            </a:r>
          </a:p>
          <a:p>
            <a:pPr lvl="1"/>
            <a:r>
              <a:rPr lang="ru-RU" sz="2400" dirty="0"/>
              <a:t>Совместно подготовить и </a:t>
            </a:r>
            <a:endParaRPr lang="ru-RU" sz="2400" dirty="0" smtClean="0"/>
          </a:p>
          <a:p>
            <a:pPr marL="457200" lvl="1" indent="0">
              <a:buNone/>
            </a:pPr>
            <a:r>
              <a:rPr lang="ru-RU" sz="2400" dirty="0" smtClean="0"/>
              <a:t>согласовать договор </a:t>
            </a:r>
            <a:r>
              <a:rPr lang="ru-RU" sz="2400" dirty="0"/>
              <a:t>на </a:t>
            </a:r>
            <a:r>
              <a:rPr lang="ru-RU" sz="2400" dirty="0" smtClean="0"/>
              <a:t>внедрение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Первые шаги в </a:t>
            </a:r>
            <a:r>
              <a:rPr lang="ru-RU" dirty="0" smtClean="0"/>
              <a:t>проекте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8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281536" cy="268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Первые шаги в </a:t>
            </a:r>
            <a:r>
              <a:rPr lang="ru-RU" dirty="0" smtClean="0"/>
              <a:t>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Внедряемый функционал:</a:t>
            </a:r>
          </a:p>
          <a:p>
            <a:pPr lvl="1"/>
            <a:r>
              <a:rPr lang="ru-RU" sz="2600" dirty="0"/>
              <a:t>Планировали только БУ</a:t>
            </a:r>
          </a:p>
          <a:p>
            <a:pPr lvl="1"/>
            <a:r>
              <a:rPr lang="ru-RU" sz="2600" dirty="0"/>
              <a:t>Консультанты убедили, что первым проектом должно стать не только внедрение Регламентированного учета, но и расчета себестоимости – чтобы «закрыть» функциональность 3-х ИС: </a:t>
            </a:r>
            <a:r>
              <a:rPr lang="ru-RU" sz="2600" dirty="0" err="1"/>
              <a:t>Axapta</a:t>
            </a:r>
            <a:r>
              <a:rPr lang="ru-RU" sz="2600" dirty="0"/>
              <a:t>, 1С:Бухгалтерия 6.0, частично, «Горизонт»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Количество рабочих мест:</a:t>
            </a:r>
          </a:p>
          <a:p>
            <a:pPr lvl="1"/>
            <a:r>
              <a:rPr lang="ru-RU" dirty="0"/>
              <a:t>Планировали 15 АРМ</a:t>
            </a:r>
          </a:p>
          <a:p>
            <a:pPr lvl="1"/>
            <a:r>
              <a:rPr lang="ru-RU" dirty="0"/>
              <a:t>После </a:t>
            </a:r>
            <a:r>
              <a:rPr lang="ru-RU" dirty="0" err="1"/>
              <a:t>предпроекта</a:t>
            </a:r>
            <a:r>
              <a:rPr lang="ru-RU" dirty="0"/>
              <a:t> – более 50 АРМ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0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58716"/>
            <a:ext cx="3297362" cy="259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Первые шаги в </a:t>
            </a:r>
            <a:r>
              <a:rPr lang="ru-RU" dirty="0" smtClean="0"/>
              <a:t>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6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Сроки внедрения:</a:t>
            </a:r>
          </a:p>
          <a:p>
            <a:pPr lvl="1"/>
            <a:r>
              <a:rPr lang="ru-RU" dirty="0"/>
              <a:t>«Привязка» к отчетным периодам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6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График платежей:</a:t>
            </a:r>
          </a:p>
          <a:p>
            <a:pPr lvl="1"/>
            <a:r>
              <a:rPr lang="ru-RU" dirty="0"/>
              <a:t>Аванс и расчет по факту исполнения этапов договора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600" b="1" dirty="0">
                <a:solidFill>
                  <a:srgbClr val="046ED2"/>
                </a:solidFill>
                <a:latin typeface="+mj-lt"/>
                <a:ea typeface="+mj-ea"/>
                <a:cs typeface="+mj-cs"/>
              </a:rPr>
              <a:t>Состав команды:</a:t>
            </a:r>
          </a:p>
          <a:p>
            <a:pPr lvl="1"/>
            <a:r>
              <a:rPr lang="ru-RU" dirty="0"/>
              <a:t>Следить и требовать, чтобы проект выполняли те же консультанты, что участвовали в </a:t>
            </a:r>
            <a:r>
              <a:rPr lang="ru-RU" dirty="0" err="1"/>
              <a:t>предпроекте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24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РТЗ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МРТЗ</Template>
  <TotalTime>90</TotalTime>
  <Words>642</Words>
  <Application>Microsoft Office PowerPoint</Application>
  <PresentationFormat>Экран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МРТЗ</vt:lpstr>
      <vt:lpstr>Специфика внедрения АСУ «1С:ERP» на АО «НПО «МРТЗ» на конкретных примерах с рекомендациями</vt:lpstr>
      <vt:lpstr>История АО «НПО «МРТЗ»</vt:lpstr>
      <vt:lpstr>Состояние АСУП до внедрения 1С:ERP</vt:lpstr>
      <vt:lpstr>Выбор системы</vt:lpstr>
      <vt:lpstr>Выбор консультантов (критерии)</vt:lpstr>
      <vt:lpstr>Презентация PowerPoint</vt:lpstr>
      <vt:lpstr>Первые шаги в проекте</vt:lpstr>
      <vt:lpstr>Первые шаги в проекте</vt:lpstr>
      <vt:lpstr>Первые шаги в проекте</vt:lpstr>
      <vt:lpstr>Кадровые ресурсы проекта</vt:lpstr>
      <vt:lpstr>Организация взаимодействия в проекте</vt:lpstr>
      <vt:lpstr>Сложные задачи проекта</vt:lpstr>
      <vt:lpstr>Сложные задачи проекта</vt:lpstr>
      <vt:lpstr>Сложные задачи проекта</vt:lpstr>
      <vt:lpstr>Сложные задачи проекта</vt:lpstr>
      <vt:lpstr>Сложные задачи проекта</vt:lpstr>
      <vt:lpstr>Текущая ситуация и планы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Мироненко</dc:creator>
  <cp:lastModifiedBy>Андрей Мироненко</cp:lastModifiedBy>
  <cp:revision>46</cp:revision>
  <dcterms:created xsi:type="dcterms:W3CDTF">2016-10-24T08:46:07Z</dcterms:created>
  <dcterms:modified xsi:type="dcterms:W3CDTF">2016-10-24T10:19:05Z</dcterms:modified>
</cp:coreProperties>
</file>