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74" r:id="rId16"/>
    <p:sldId id="275" r:id="rId17"/>
    <p:sldId id="276" r:id="rId18"/>
    <p:sldId id="267" r:id="rId19"/>
    <p:sldId id="269" r:id="rId20"/>
    <p:sldId id="282" r:id="rId21"/>
    <p:sldId id="271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E45"/>
    <a:srgbClr val="393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DF82-6706-44C0-B77E-91B48E56A14D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E012-8D8B-40AA-B06A-36AF183061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A6A-3ECF-4132-AD7C-4DEECCA03F58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EEEF-2CE2-4D57-BEFA-D5817DAA2F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1A199-2542-47FA-8E64-17516F7AA5F7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3B30-E6D8-4859-9F55-4BF9B1F7AA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2896-D9EF-4734-AA30-09F25C8A3406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2FBD-E43D-40D6-98E3-1E0E560A58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7BCD-36A8-437E-ABB2-6847FD7DE264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DE0B-1488-4E2E-970F-63084A6B0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DE32-5C05-43D0-BAD8-DCE27496051A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07A3-A0CC-498C-B8E5-3462EE7F6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38EC-0EF7-404D-8495-5F6121D9611B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4EA9-4439-48F9-8921-52575372E9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91A0-F153-4E11-BBDE-7517B322B957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ED36-1B49-4D44-B09C-62A0C3FCB0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3F5E-7A4E-4332-BB3C-18BDEBBC0E17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F7B9-3621-4257-AB69-A2B8EBE6B6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5FEA-A031-4BE9-AAC5-55FE58949016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6CA1-A8D9-4B6B-A123-0F9B08C4CF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518F-E123-454C-9A49-6D522929950F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BDBD-DBA4-4621-9FD5-C45CFD7AD0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0DEF-BD6B-4455-8A97-C48B1640E704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69D8-6E3D-42AE-B348-484D3C08F2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B35E-0342-42CC-81CB-00999216424A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AAA9-EDBD-42EE-827E-5D7FC61AA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428F-11B5-4A9C-8CA4-94EBF611DC81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8C19-4E99-4ECE-B4FA-F184D2C593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6AAF-0130-422F-8247-CDAB4A77ABFA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F873-AEBD-4A1C-9E35-DE8D5C6A3B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1FB0-F433-47D7-A256-2F8651A5C911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2539-4DCB-4D25-A853-2D53B255CE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67EE-2473-4FCE-A847-057E6FA7E278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5AD5-2014-4103-A31B-3D8C7451A8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4B46-8C5B-4DA6-8F62-6CA21F8988FD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91110-F4AE-4A4C-9A53-7793D5D6C5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A41B-705A-482F-995D-6B19B3B38457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6FC4-4575-4B68-AE9B-FCEB4BCCB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324B-13B8-4F34-ABE6-57BCE54F26AD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6722-136E-4656-9E7C-B32F3719DE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F5D8-0583-4266-9D39-4A4D753A4239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3D82-B60F-4183-BF73-D497D2D19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D388-CE05-44F4-B41E-02ADAD355B53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178D-C4CD-4B58-9F8F-243409DAE3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095B49-896E-41B0-BACA-1F7D0DFCFFBA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9D31A-2B1F-4D55-AC10-6D36A58312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948488" y="0"/>
            <a:ext cx="2195512" cy="1557338"/>
          </a:xfrm>
          <a:prstGeom prst="rect">
            <a:avLst/>
          </a:prstGeom>
          <a:solidFill>
            <a:srgbClr val="39318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 flipH="1">
            <a:off x="468313" y="6453188"/>
            <a:ext cx="7416800" cy="0"/>
          </a:xfrm>
          <a:prstGeom prst="line">
            <a:avLst/>
          </a:prstGeom>
          <a:noFill/>
          <a:ln w="25400">
            <a:solidFill>
              <a:srgbClr val="39318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1032" name="Picture 8" descr="salu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67625" y="6053138"/>
            <a:ext cx="1062038" cy="6762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39318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5CC58-D882-4D55-9E96-55A1A62227EB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236FED-5BFD-46E2-AFC1-46B872D104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93186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93186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azdolie.ru/ed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5791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kern="1200" dirty="0"/>
              <a:t>Особенности использования 1С:ERP на предприятиях ОПК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2800" dirty="0"/>
              <a:t>Докладчик: </a:t>
            </a:r>
            <a:r>
              <a:rPr lang="ru-RU" sz="2800" dirty="0" err="1"/>
              <a:t>Буторина</a:t>
            </a:r>
            <a:r>
              <a:rPr lang="ru-RU" sz="2800" dirty="0"/>
              <a:t> Наталья Николаевна, главный бухгалтер, АО "НПП "Салют"</a:t>
            </a:r>
          </a:p>
        </p:txBody>
      </p:sp>
      <p:pic>
        <p:nvPicPr>
          <p:cNvPr id="12292" name="Picture 4" descr="http://smp-salyut.ru/wp-content/themes/sg-templat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714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31893"/>
            <a:ext cx="5400675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Учет договоров и кооперации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Планирование и отслеживание этапов работ по договорам</a:t>
            </a:r>
          </a:p>
          <a:p>
            <a:r>
              <a:rPr lang="ru-RU" smtClean="0"/>
              <a:t>Планирование и отслеживание этапов оплат по договорам</a:t>
            </a:r>
          </a:p>
          <a:p>
            <a:r>
              <a:rPr lang="ru-RU" smtClean="0"/>
              <a:t>Учет субподрядчиков выполняющих работы по договорам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45" y="2708920"/>
            <a:ext cx="3986213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275-ФЗ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Ведение номеров контрактов ГОЗ</a:t>
            </a:r>
          </a:p>
          <a:p>
            <a:r>
              <a:rPr lang="ru-RU" dirty="0" smtClean="0"/>
              <a:t>Указание лимитов оплат по статьям калькуляции контрактов</a:t>
            </a:r>
          </a:p>
          <a:p>
            <a:r>
              <a:rPr lang="ru-RU" dirty="0" smtClean="0"/>
              <a:t>Привязка договоров к контрактам</a:t>
            </a:r>
          </a:p>
          <a:p>
            <a:r>
              <a:rPr lang="ru-RU" dirty="0" smtClean="0"/>
              <a:t>Привязка банковских счетов к контрактам</a:t>
            </a:r>
          </a:p>
          <a:p>
            <a:r>
              <a:rPr lang="ru-RU" dirty="0" smtClean="0"/>
              <a:t>Привязка оплат к контрактам</a:t>
            </a:r>
          </a:p>
          <a:p>
            <a:r>
              <a:rPr lang="ru-RU" dirty="0" smtClean="0"/>
              <a:t>Начисление и выплата заработной платы в разрезе контрактов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Контракты с заказчиками</a:t>
            </a:r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16113"/>
            <a:ext cx="67691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00113" y="4437063"/>
            <a:ext cx="1655762" cy="215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3" y="4581525"/>
            <a:ext cx="3097212" cy="792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00213"/>
            <a:ext cx="7200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95288" y="3500438"/>
            <a:ext cx="3097212" cy="2263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Графики оплат по контракту</a:t>
            </a:r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1790700"/>
            <a:ext cx="83724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77825" y="3357563"/>
            <a:ext cx="3114675" cy="43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1665288"/>
            <a:ext cx="82740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Сервисные функции по контрактам</a:t>
            </a:r>
          </a:p>
        </p:txBody>
      </p:sp>
      <p:pic>
        <p:nvPicPr>
          <p:cNvPr id="2662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65288"/>
            <a:ext cx="76327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00213"/>
            <a:ext cx="87137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8" y="1871663"/>
            <a:ext cx="8218487" cy="139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поставщиками</a:t>
            </a:r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2775"/>
            <a:ext cx="7272337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03400"/>
            <a:ext cx="7272337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619250" y="3644900"/>
            <a:ext cx="1873250" cy="2251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163" y="4149725"/>
            <a:ext cx="2303462" cy="215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Отчеты по контрактам</a:t>
            </a:r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88201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1700213"/>
            <a:ext cx="4679950" cy="455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236797" cy="27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200 приказ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000" dirty="0" smtClean="0"/>
              <a:t>Формирование плановой калькуляции затрат по контракту ГОЗ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Раздельный учет затрат по каждому контракту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Информация по контракту прописана в первичных документах (ЛЗК, заказ наряд, требование)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Накладные расходы включаются в себестоимость пропорционально прямым затратам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Приказы об открытии и закрытии заказов</a:t>
            </a:r>
          </a:p>
          <a:p>
            <a:pPr>
              <a:lnSpc>
                <a:spcPct val="80000"/>
              </a:lnSpc>
            </a:pPr>
            <a:endParaRPr lang="ru-RU" sz="3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 клиента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545" y="1844416"/>
            <a:ext cx="7255566" cy="338572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258888" y="2565400"/>
            <a:ext cx="3817937" cy="241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44675"/>
            <a:ext cx="8208962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95288" y="3573463"/>
            <a:ext cx="1368425" cy="1079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 на производство</a:t>
            </a:r>
          </a:p>
        </p:txBody>
      </p:sp>
      <p:pic>
        <p:nvPicPr>
          <p:cNvPr id="3174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916113"/>
            <a:ext cx="82804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979613" y="2636838"/>
            <a:ext cx="1008062" cy="504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1909763"/>
            <a:ext cx="83518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1811338"/>
            <a:ext cx="8685213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692275" y="3284538"/>
            <a:ext cx="1943100" cy="8651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2275" y="4868863"/>
            <a:ext cx="792163" cy="3603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2275" y="5365750"/>
            <a:ext cx="4032250" cy="2238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2275" y="4149725"/>
            <a:ext cx="1295400" cy="7191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4413" y="1835150"/>
            <a:ext cx="402907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1608138"/>
            <a:ext cx="5184775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91" y="2636912"/>
            <a:ext cx="2271601" cy="328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АО «НПП» Салют – это предприятие ОПК</a:t>
            </a:r>
          </a:p>
          <a:p>
            <a:r>
              <a:rPr lang="ru-RU" dirty="0" smtClean="0"/>
              <a:t>Работает с 1942 года, завод участвовал в разработке и выпуске реактивных снарядов для легендарных «Катюш»</a:t>
            </a:r>
            <a:endParaRPr lang="en-US" dirty="0" smtClean="0"/>
          </a:p>
          <a:p>
            <a:r>
              <a:rPr lang="ru-RU" dirty="0" smtClean="0"/>
              <a:t>Производим РЛС и системы управления корабельной артиллерией</a:t>
            </a:r>
          </a:p>
          <a:p>
            <a:r>
              <a:rPr lang="ru-RU" dirty="0" smtClean="0"/>
              <a:t>Участвуем в космической программе РФ (ГЛОНАСС-</a:t>
            </a:r>
            <a:r>
              <a:rPr lang="en-US" dirty="0" err="1" smtClean="0"/>
              <a:t>Navstar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предприятии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Плановая калькуляция</a:t>
            </a:r>
          </a:p>
        </p:txBody>
      </p:sp>
      <p:pic>
        <p:nvPicPr>
          <p:cNvPr id="3277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8507413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Организационные</a:t>
            </a:r>
          </a:p>
          <a:p>
            <a:pPr lvl="1"/>
            <a:r>
              <a:rPr lang="ru-RU" dirty="0" smtClean="0"/>
              <a:t>Координация</a:t>
            </a:r>
          </a:p>
          <a:p>
            <a:pPr lvl="1"/>
            <a:r>
              <a:rPr lang="ru-RU" dirty="0" smtClean="0"/>
              <a:t>Большое число вводимой информации</a:t>
            </a:r>
          </a:p>
          <a:p>
            <a:r>
              <a:rPr lang="ru-RU" dirty="0" smtClean="0"/>
              <a:t>Программные</a:t>
            </a:r>
          </a:p>
          <a:p>
            <a:pPr lvl="1"/>
            <a:r>
              <a:rPr lang="ru-RU" dirty="0" smtClean="0"/>
              <a:t>Специфика ОПК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8100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493733" cy="24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Комплексное управление закупками</a:t>
            </a:r>
          </a:p>
          <a:p>
            <a:r>
              <a:rPr lang="ru-RU" dirty="0" smtClean="0"/>
              <a:t>Планирование и управление производством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88459"/>
            <a:ext cx="3960440" cy="218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учета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 smtClean="0"/>
              <a:t>Гособоронзаказ</a:t>
            </a:r>
            <a:r>
              <a:rPr lang="ru-RU" dirty="0" smtClean="0"/>
              <a:t> и коммерческие контракты, экспорт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Длительный цикл производства (до года)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Производственная кооперация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Приказ 200, 275-ФЗ (159-ФЗ)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Постановление 47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Полностью прозрачный позаказный учет</a:t>
            </a:r>
          </a:p>
          <a:p>
            <a:pPr>
              <a:lnSpc>
                <a:spcPct val="90000"/>
              </a:lnSpc>
            </a:pPr>
            <a:r>
              <a:rPr lang="ru-RU" dirty="0" err="1" smtClean="0"/>
              <a:t>Отслеживаемость</a:t>
            </a:r>
            <a:r>
              <a:rPr lang="ru-RU" dirty="0" smtClean="0"/>
              <a:t> денежных потоков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47625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Причины перехода на 1С:</a:t>
            </a:r>
            <a:r>
              <a:rPr lang="en-US" smtClean="0"/>
              <a:t>ERP</a:t>
            </a:r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Лоскутная автоматизация</a:t>
            </a:r>
          </a:p>
          <a:p>
            <a:r>
              <a:rPr lang="ru-RU" dirty="0" smtClean="0"/>
              <a:t>Высокие накладные расходы на ведение учета</a:t>
            </a:r>
          </a:p>
          <a:p>
            <a:r>
              <a:rPr lang="ru-RU" dirty="0" smtClean="0"/>
              <a:t>Ручной труд</a:t>
            </a:r>
          </a:p>
          <a:p>
            <a:r>
              <a:rPr lang="ru-RU" dirty="0" smtClean="0"/>
              <a:t>Отсутствие оперативности в учете</a:t>
            </a:r>
          </a:p>
          <a:p>
            <a:r>
              <a:rPr lang="ru-RU" dirty="0" smtClean="0"/>
              <a:t>Потеря и противоречивость информации в учетных системах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599309" cy="22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Почему 1С:</a:t>
            </a:r>
            <a:r>
              <a:rPr lang="en-US" smtClean="0"/>
              <a:t>ERP</a:t>
            </a:r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Российское программное обеспечение</a:t>
            </a:r>
          </a:p>
          <a:p>
            <a:r>
              <a:rPr lang="ru-RU" dirty="0" smtClean="0"/>
              <a:t>Проверенный разработчик, с большим опытом работы</a:t>
            </a:r>
          </a:p>
          <a:p>
            <a:r>
              <a:rPr lang="ru-RU" dirty="0" smtClean="0"/>
              <a:t>Система для комплексной автоматизации предприятий</a:t>
            </a:r>
          </a:p>
          <a:p>
            <a:r>
              <a:rPr lang="ru-RU" dirty="0" smtClean="0"/>
              <a:t>Современная, активно развивающаяся программа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877306" cy="313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Раздолье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Большой опыт работы с предприятиями ОПК</a:t>
            </a:r>
          </a:p>
          <a:p>
            <a:r>
              <a:rPr lang="ru-RU" dirty="0" smtClean="0"/>
              <a:t>Специализация в производстве</a:t>
            </a:r>
          </a:p>
          <a:p>
            <a:r>
              <a:rPr lang="ru-RU" dirty="0" smtClean="0"/>
              <a:t>Высокая квалификация специалистов</a:t>
            </a:r>
          </a:p>
          <a:p>
            <a:r>
              <a:rPr lang="ru-RU" dirty="0" smtClean="0"/>
              <a:t>Активная учебно-методическая работа сотрудников </a:t>
            </a:r>
            <a:r>
              <a:rPr lang="en-US" dirty="0" smtClean="0">
                <a:hlinkClick r:id="rId3"/>
              </a:rPr>
              <a:t>http://razdolie.ru/edu/</a:t>
            </a:r>
            <a:endParaRPr lang="ru-RU" dirty="0" smtClean="0"/>
          </a:p>
          <a:p>
            <a:r>
              <a:rPr lang="ru-RU" dirty="0" smtClean="0"/>
              <a:t>Продуманный проектный подход к автоматизации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2"/>
          <p:cNvSpPr txBox="1">
            <a:spLocks noChangeArrowheads="1"/>
          </p:cNvSpPr>
          <p:nvPr/>
        </p:nvSpPr>
        <p:spPr bwMode="auto">
          <a:xfrm>
            <a:off x="609600" y="1268413"/>
            <a:ext cx="811847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6000" b="1" dirty="0">
                <a:solidFill>
                  <a:srgbClr val="0047B9"/>
                </a:solidFill>
                <a:latin typeface="Calibri" pitchFamily="34" charset="0"/>
              </a:rPr>
              <a:t>1С:</a:t>
            </a:r>
            <a:r>
              <a:rPr lang="en-US" altLang="ru-RU" sz="6000" b="1" dirty="0">
                <a:solidFill>
                  <a:srgbClr val="0047B9"/>
                </a:solidFill>
                <a:latin typeface="Calibri" pitchFamily="34" charset="0"/>
              </a:rPr>
              <a:t>ERP 2</a:t>
            </a:r>
            <a:r>
              <a:rPr lang="ru-RU" altLang="ru-RU" sz="6000" b="1" dirty="0">
                <a:solidFill>
                  <a:srgbClr val="0047B9"/>
                </a:solidFill>
                <a:latin typeface="Calibri" pitchFamily="34" charset="0"/>
              </a:rPr>
              <a:t> </a:t>
            </a:r>
            <a:r>
              <a:rPr lang="ru-RU" altLang="ru-RU" sz="6000" b="1" dirty="0" smtClean="0">
                <a:solidFill>
                  <a:srgbClr val="0047B9"/>
                </a:solidFill>
                <a:latin typeface="Calibri" pitchFamily="34" charset="0"/>
              </a:rPr>
              <a:t>+</a:t>
            </a:r>
            <a:endParaRPr lang="ru-RU" altLang="ru-RU" sz="4400" b="1" dirty="0">
              <a:solidFill>
                <a:srgbClr val="0047B9"/>
              </a:solidFill>
              <a:latin typeface="Calibri" pitchFamily="34" charset="0"/>
            </a:endParaRPr>
          </a:p>
          <a:p>
            <a:pPr algn="ctr"/>
            <a:endParaRPr lang="ru-RU" altLang="ru-RU" sz="32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ru-RU" altLang="ru-RU" sz="32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ru-RU" altLang="ru-RU" sz="32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en-US" altLang="ru-RU" sz="32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en-US" altLang="ru-RU" sz="4400" b="1" dirty="0">
                <a:solidFill>
                  <a:srgbClr val="0047B9"/>
                </a:solidFill>
                <a:latin typeface="Calibri" pitchFamily="34" charset="0"/>
              </a:rPr>
              <a:t>=</a:t>
            </a:r>
          </a:p>
          <a:p>
            <a:pPr algn="ctr"/>
            <a:r>
              <a:rPr lang="ru-RU" altLang="ru-RU" sz="6000" b="1" dirty="0">
                <a:solidFill>
                  <a:srgbClr val="0047B9"/>
                </a:solidFill>
                <a:latin typeface="Calibri" pitchFamily="34" charset="0"/>
              </a:rPr>
              <a:t>Проект автоматизации</a:t>
            </a:r>
          </a:p>
        </p:txBody>
      </p:sp>
      <p:pic>
        <p:nvPicPr>
          <p:cNvPr id="19458" name="Picture 3" descr="F:\Miridonova\ЛОГОТИПЫ\лого Раздолье\лого Раздол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2" y="3029939"/>
            <a:ext cx="44894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431977" cy="335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Участки автоматизации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 dirty="0" smtClean="0"/>
              <a:t>Бухгалтерский и налоговый учет</a:t>
            </a:r>
          </a:p>
          <a:p>
            <a:pPr>
              <a:lnSpc>
                <a:spcPct val="90000"/>
              </a:lnSpc>
            </a:pPr>
            <a:r>
              <a:rPr lang="ru-RU" sz="3000" dirty="0" smtClean="0"/>
              <a:t>Управление заказами</a:t>
            </a:r>
          </a:p>
          <a:p>
            <a:pPr>
              <a:lnSpc>
                <a:spcPct val="90000"/>
              </a:lnSpc>
            </a:pPr>
            <a:r>
              <a:rPr lang="ru-RU" sz="3000" dirty="0" smtClean="0"/>
              <a:t>Управление договорами</a:t>
            </a:r>
          </a:p>
          <a:p>
            <a:pPr>
              <a:lnSpc>
                <a:spcPct val="90000"/>
              </a:lnSpc>
            </a:pPr>
            <a:r>
              <a:rPr lang="ru-RU" sz="3000" dirty="0" smtClean="0"/>
              <a:t>Казначейство и БДДС</a:t>
            </a:r>
          </a:p>
          <a:p>
            <a:pPr>
              <a:lnSpc>
                <a:spcPct val="90000"/>
              </a:lnSpc>
            </a:pPr>
            <a:r>
              <a:rPr lang="ru-RU" sz="3000" dirty="0" smtClean="0"/>
              <a:t>Управление затратами и расчет фактической себестоимости</a:t>
            </a: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ru-RU" sz="3000" dirty="0" smtClean="0"/>
              <a:t>Управление складами</a:t>
            </a:r>
          </a:p>
          <a:p>
            <a:pPr>
              <a:lnSpc>
                <a:spcPct val="90000"/>
              </a:lnSpc>
            </a:pPr>
            <a:r>
              <a:rPr lang="ru-RU" sz="3000" dirty="0" smtClean="0"/>
              <a:t>Управление кадрами и расчет заработной платы</a:t>
            </a:r>
          </a:p>
          <a:p>
            <a:pPr>
              <a:lnSpc>
                <a:spcPct val="90000"/>
              </a:lnSpc>
            </a:pPr>
            <a:endParaRPr lang="ru-RU" sz="3000" dirty="0" smtClean="0"/>
          </a:p>
          <a:p>
            <a:pPr>
              <a:lnSpc>
                <a:spcPct val="90000"/>
              </a:lnSpc>
            </a:pPr>
            <a:endParaRPr lang="ru-RU" sz="3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213672" cy="308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Проектные работы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Автоматизированное число рабочих мест - </a:t>
            </a:r>
            <a:r>
              <a:rPr lang="ru-RU" b="1" dirty="0" smtClean="0"/>
              <a:t>150</a:t>
            </a:r>
          </a:p>
          <a:p>
            <a:r>
              <a:rPr lang="ru-RU" dirty="0" smtClean="0"/>
              <a:t>Длительность проекта – </a:t>
            </a:r>
            <a:r>
              <a:rPr lang="ru-RU" b="1" dirty="0" smtClean="0"/>
              <a:t>14</a:t>
            </a:r>
            <a:r>
              <a:rPr lang="ru-RU" dirty="0" smtClean="0"/>
              <a:t> месяцев</a:t>
            </a:r>
          </a:p>
          <a:p>
            <a:r>
              <a:rPr lang="ru-RU" dirty="0" smtClean="0"/>
              <a:t>Количество сотрудников со стороны подрядчика </a:t>
            </a:r>
            <a:r>
              <a:rPr lang="ru-RU" smtClean="0"/>
              <a:t>– </a:t>
            </a:r>
            <a:r>
              <a:rPr lang="ru-RU" b="1" smtClean="0"/>
              <a:t>9</a:t>
            </a:r>
            <a:r>
              <a:rPr lang="ru-RU" smtClean="0"/>
              <a:t> </a:t>
            </a:r>
            <a:r>
              <a:rPr lang="ru-RU" dirty="0" smtClean="0"/>
              <a:t>человек</a:t>
            </a:r>
          </a:p>
          <a:p>
            <a:r>
              <a:rPr lang="ru-RU" dirty="0" smtClean="0"/>
              <a:t>Количество ключевых сотрудников с нашей стороны </a:t>
            </a:r>
            <a:r>
              <a:rPr lang="en-US" dirty="0" smtClean="0"/>
              <a:t>– </a:t>
            </a:r>
            <a:r>
              <a:rPr lang="ru-RU" b="1" dirty="0" smtClean="0"/>
              <a:t>9 </a:t>
            </a:r>
            <a:r>
              <a:rPr lang="ru-RU" dirty="0" smtClean="0"/>
              <a:t>человек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386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Особенности использования 1С:ERP на предприятиях ОПК</vt:lpstr>
      <vt:lpstr>О предприятии</vt:lpstr>
      <vt:lpstr>Особенности учета</vt:lpstr>
      <vt:lpstr>Причины перехода на 1С:ERP</vt:lpstr>
      <vt:lpstr>Почему 1С:ERP</vt:lpstr>
      <vt:lpstr>Почему Раздолье</vt:lpstr>
      <vt:lpstr>Презентация PowerPoint</vt:lpstr>
      <vt:lpstr>Участки автоматизации</vt:lpstr>
      <vt:lpstr>Проектные работы</vt:lpstr>
      <vt:lpstr>Учет договоров и кооперации</vt:lpstr>
      <vt:lpstr>275-ФЗ</vt:lpstr>
      <vt:lpstr>Контракты с заказчиками</vt:lpstr>
      <vt:lpstr>Графики оплат по контракту</vt:lpstr>
      <vt:lpstr>Сервисные функции по контрактам</vt:lpstr>
      <vt:lpstr>Работа с поставщиками</vt:lpstr>
      <vt:lpstr>Отчеты по контрактам</vt:lpstr>
      <vt:lpstr>200 приказ</vt:lpstr>
      <vt:lpstr>Заказ клиента</vt:lpstr>
      <vt:lpstr>Заказ на производство</vt:lpstr>
      <vt:lpstr>Плановая калькуляция</vt:lpstr>
      <vt:lpstr>Проблемы</vt:lpstr>
      <vt:lpstr>Перспективы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использования 1С:ERP на предприятиях ОПК</dc:title>
  <dc:creator>Андрей Мироненко</dc:creator>
  <cp:lastModifiedBy>Андрей Мироненко</cp:lastModifiedBy>
  <cp:revision>117</cp:revision>
  <dcterms:created xsi:type="dcterms:W3CDTF">2016-10-21T07:18:13Z</dcterms:created>
  <dcterms:modified xsi:type="dcterms:W3CDTF">2016-10-24T10:28:13Z</dcterms:modified>
</cp:coreProperties>
</file>